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8" r:id="rId5"/>
    <p:sldId id="263" r:id="rId6"/>
    <p:sldId id="267" r:id="rId7"/>
    <p:sldId id="259" r:id="rId8"/>
    <p:sldId id="269" r:id="rId9"/>
    <p:sldId id="270" r:id="rId10"/>
    <p:sldId id="271" r:id="rId11"/>
    <p:sldId id="273" r:id="rId12"/>
    <p:sldId id="264" r:id="rId13"/>
    <p:sldId id="265" r:id="rId14"/>
    <p:sldId id="266" r:id="rId15"/>
    <p:sldId id="260" r:id="rId16"/>
    <p:sldId id="27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0955073-9BA2-44FE-986A-50C3C12AB940}"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422687-5349-452F-A202-288B78DD389D}" type="slidenum">
              <a:rPr lang="en-US" smtClean="0"/>
              <a:t>‹#›</a:t>
            </a:fld>
            <a:endParaRPr lang="en-US"/>
          </a:p>
        </p:txBody>
      </p:sp>
    </p:spTree>
    <p:extLst>
      <p:ext uri="{BB962C8B-B14F-4D97-AF65-F5344CB8AC3E}">
        <p14:creationId xmlns:p14="http://schemas.microsoft.com/office/powerpoint/2010/main" val="921922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955073-9BA2-44FE-986A-50C3C12AB940}"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422687-5349-452F-A202-288B78DD389D}" type="slidenum">
              <a:rPr lang="en-US" smtClean="0"/>
              <a:t>‹#›</a:t>
            </a:fld>
            <a:endParaRPr lang="en-US"/>
          </a:p>
        </p:txBody>
      </p:sp>
    </p:spTree>
    <p:extLst>
      <p:ext uri="{BB962C8B-B14F-4D97-AF65-F5344CB8AC3E}">
        <p14:creationId xmlns:p14="http://schemas.microsoft.com/office/powerpoint/2010/main" val="1950926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955073-9BA2-44FE-986A-50C3C12AB940}"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422687-5349-452F-A202-288B78DD389D}" type="slidenum">
              <a:rPr lang="en-US" smtClean="0"/>
              <a:t>‹#›</a:t>
            </a:fld>
            <a:endParaRPr lang="en-US"/>
          </a:p>
        </p:txBody>
      </p:sp>
    </p:spTree>
    <p:extLst>
      <p:ext uri="{BB962C8B-B14F-4D97-AF65-F5344CB8AC3E}">
        <p14:creationId xmlns:p14="http://schemas.microsoft.com/office/powerpoint/2010/main" val="3346935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955073-9BA2-44FE-986A-50C3C12AB940}"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422687-5349-452F-A202-288B78DD389D}" type="slidenum">
              <a:rPr lang="en-US" smtClean="0"/>
              <a:t>‹#›</a:t>
            </a:fld>
            <a:endParaRPr lang="en-US"/>
          </a:p>
        </p:txBody>
      </p:sp>
    </p:spTree>
    <p:extLst>
      <p:ext uri="{BB962C8B-B14F-4D97-AF65-F5344CB8AC3E}">
        <p14:creationId xmlns:p14="http://schemas.microsoft.com/office/powerpoint/2010/main" val="1600663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955073-9BA2-44FE-986A-50C3C12AB940}"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422687-5349-452F-A202-288B78DD389D}" type="slidenum">
              <a:rPr lang="en-US" smtClean="0"/>
              <a:t>‹#›</a:t>
            </a:fld>
            <a:endParaRPr lang="en-US"/>
          </a:p>
        </p:txBody>
      </p:sp>
    </p:spTree>
    <p:extLst>
      <p:ext uri="{BB962C8B-B14F-4D97-AF65-F5344CB8AC3E}">
        <p14:creationId xmlns:p14="http://schemas.microsoft.com/office/powerpoint/2010/main" val="446068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0955073-9BA2-44FE-986A-50C3C12AB940}"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422687-5349-452F-A202-288B78DD389D}" type="slidenum">
              <a:rPr lang="en-US" smtClean="0"/>
              <a:t>‹#›</a:t>
            </a:fld>
            <a:endParaRPr lang="en-US"/>
          </a:p>
        </p:txBody>
      </p:sp>
    </p:spTree>
    <p:extLst>
      <p:ext uri="{BB962C8B-B14F-4D97-AF65-F5344CB8AC3E}">
        <p14:creationId xmlns:p14="http://schemas.microsoft.com/office/powerpoint/2010/main" val="2964952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0955073-9BA2-44FE-986A-50C3C12AB940}" type="datetimeFigureOut">
              <a:rPr lang="en-US" smtClean="0"/>
              <a:t>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422687-5349-452F-A202-288B78DD389D}" type="slidenum">
              <a:rPr lang="en-US" smtClean="0"/>
              <a:t>‹#›</a:t>
            </a:fld>
            <a:endParaRPr lang="en-US"/>
          </a:p>
        </p:txBody>
      </p:sp>
    </p:spTree>
    <p:extLst>
      <p:ext uri="{BB962C8B-B14F-4D97-AF65-F5344CB8AC3E}">
        <p14:creationId xmlns:p14="http://schemas.microsoft.com/office/powerpoint/2010/main" val="3491601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955073-9BA2-44FE-986A-50C3C12AB940}" type="datetimeFigureOut">
              <a:rPr lang="en-US" smtClean="0"/>
              <a:t>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422687-5349-452F-A202-288B78DD389D}" type="slidenum">
              <a:rPr lang="en-US" smtClean="0"/>
              <a:t>‹#›</a:t>
            </a:fld>
            <a:endParaRPr lang="en-US"/>
          </a:p>
        </p:txBody>
      </p:sp>
    </p:spTree>
    <p:extLst>
      <p:ext uri="{BB962C8B-B14F-4D97-AF65-F5344CB8AC3E}">
        <p14:creationId xmlns:p14="http://schemas.microsoft.com/office/powerpoint/2010/main" val="2024219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955073-9BA2-44FE-986A-50C3C12AB940}" type="datetimeFigureOut">
              <a:rPr lang="en-US" smtClean="0"/>
              <a:t>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422687-5349-452F-A202-288B78DD389D}" type="slidenum">
              <a:rPr lang="en-US" smtClean="0"/>
              <a:t>‹#›</a:t>
            </a:fld>
            <a:endParaRPr lang="en-US"/>
          </a:p>
        </p:txBody>
      </p:sp>
    </p:spTree>
    <p:extLst>
      <p:ext uri="{BB962C8B-B14F-4D97-AF65-F5344CB8AC3E}">
        <p14:creationId xmlns:p14="http://schemas.microsoft.com/office/powerpoint/2010/main" val="2683026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955073-9BA2-44FE-986A-50C3C12AB940}"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422687-5349-452F-A202-288B78DD389D}" type="slidenum">
              <a:rPr lang="en-US" smtClean="0"/>
              <a:t>‹#›</a:t>
            </a:fld>
            <a:endParaRPr lang="en-US"/>
          </a:p>
        </p:txBody>
      </p:sp>
    </p:spTree>
    <p:extLst>
      <p:ext uri="{BB962C8B-B14F-4D97-AF65-F5344CB8AC3E}">
        <p14:creationId xmlns:p14="http://schemas.microsoft.com/office/powerpoint/2010/main" val="2910936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955073-9BA2-44FE-986A-50C3C12AB940}"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422687-5349-452F-A202-288B78DD389D}" type="slidenum">
              <a:rPr lang="en-US" smtClean="0"/>
              <a:t>‹#›</a:t>
            </a:fld>
            <a:endParaRPr lang="en-US"/>
          </a:p>
        </p:txBody>
      </p:sp>
    </p:spTree>
    <p:extLst>
      <p:ext uri="{BB962C8B-B14F-4D97-AF65-F5344CB8AC3E}">
        <p14:creationId xmlns:p14="http://schemas.microsoft.com/office/powerpoint/2010/main" val="2077152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955073-9BA2-44FE-986A-50C3C12AB940}" type="datetimeFigureOut">
              <a:rPr lang="en-US" smtClean="0"/>
              <a:t>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422687-5349-452F-A202-288B78DD389D}" type="slidenum">
              <a:rPr lang="en-US" smtClean="0"/>
              <a:t>‹#›</a:t>
            </a:fld>
            <a:endParaRPr lang="en-US"/>
          </a:p>
        </p:txBody>
      </p:sp>
    </p:spTree>
    <p:extLst>
      <p:ext uri="{BB962C8B-B14F-4D97-AF65-F5344CB8AC3E}">
        <p14:creationId xmlns:p14="http://schemas.microsoft.com/office/powerpoint/2010/main" val="20418511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Election Dispute Resolution Mechanisms: Lessons from the Region  </a:t>
            </a:r>
            <a:endParaRPr lang="en-US" dirty="0"/>
          </a:p>
        </p:txBody>
      </p:sp>
      <p:sp>
        <p:nvSpPr>
          <p:cNvPr id="3" name="Subtitle 2"/>
          <p:cNvSpPr>
            <a:spLocks noGrp="1"/>
          </p:cNvSpPr>
          <p:nvPr>
            <p:ph type="subTitle" idx="1"/>
          </p:nvPr>
        </p:nvSpPr>
        <p:spPr>
          <a:xfrm>
            <a:off x="1614152" y="4207345"/>
            <a:ext cx="9144000" cy="1655762"/>
          </a:xfrm>
        </p:spPr>
        <p:txBody>
          <a:bodyPr>
            <a:normAutofit lnSpcReduction="10000"/>
          </a:bodyPr>
          <a:lstStyle/>
          <a:p>
            <a:endParaRPr lang="en-US" sz="3200" dirty="0" smtClean="0"/>
          </a:p>
          <a:p>
            <a:r>
              <a:rPr lang="en-US" sz="3200" dirty="0" smtClean="0"/>
              <a:t>By </a:t>
            </a:r>
          </a:p>
          <a:p>
            <a:r>
              <a:rPr lang="en-US" sz="3200" dirty="0" smtClean="0"/>
              <a:t>Victor Shale (PhD)</a:t>
            </a:r>
            <a:endParaRPr lang="en-US" sz="3200" dirty="0"/>
          </a:p>
        </p:txBody>
      </p:sp>
    </p:spTree>
    <p:extLst>
      <p:ext uri="{BB962C8B-B14F-4D97-AF65-F5344CB8AC3E}">
        <p14:creationId xmlns:p14="http://schemas.microsoft.com/office/powerpoint/2010/main" val="1292142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SOUTH AFRICA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fontScale="92500" lnSpcReduction="10000"/>
          </a:bodyPr>
          <a:lstStyle/>
          <a:p>
            <a:r>
              <a:rPr lang="en-US" altLang="en-US" b="1" dirty="0" smtClean="0"/>
              <a:t>CMP’s</a:t>
            </a:r>
          </a:p>
          <a:p>
            <a:r>
              <a:rPr lang="en-GB" dirty="0" smtClean="0"/>
              <a:t>These are prevention and management mechanism panels that have evolved from African social and cultural practices, of dealing with conflicts, while adhering to regulatory and legal frameworks.</a:t>
            </a:r>
          </a:p>
          <a:p>
            <a:r>
              <a:rPr lang="en-GB" dirty="0" smtClean="0"/>
              <a:t>Establishing CMPs  aims at encouraging individuals and communities to speak to one another, arrive at agreements, and to understand one another.  </a:t>
            </a:r>
          </a:p>
          <a:p>
            <a:r>
              <a:rPr lang="en-GB" dirty="0" smtClean="0"/>
              <a:t>EMBs using CMPs start by identifying suitable people, those who can be respected in their communities to form these panels.</a:t>
            </a:r>
          </a:p>
          <a:p>
            <a:r>
              <a:rPr lang="en-GB" dirty="0" smtClean="0"/>
              <a:t>However, there can be modifications to memberships of the panels depending on prevailing conditions.</a:t>
            </a:r>
          </a:p>
          <a:p>
            <a:endParaRPr lang="en-US" dirty="0"/>
          </a:p>
        </p:txBody>
      </p:sp>
    </p:spTree>
    <p:extLst>
      <p:ext uri="{BB962C8B-B14F-4D97-AF65-F5344CB8AC3E}">
        <p14:creationId xmlns:p14="http://schemas.microsoft.com/office/powerpoint/2010/main" val="735253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SOUTH AFRICA (</a:t>
            </a:r>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GB" dirty="0" smtClean="0"/>
              <a:t>CMPs operate throughout the election period. However, their work intensifies as polling day approaches.</a:t>
            </a:r>
          </a:p>
          <a:p>
            <a:r>
              <a:rPr lang="en-GB" dirty="0" smtClean="0"/>
              <a:t>The panels move throughout the district to hear cases and resolve conflicts. This requires financial support.</a:t>
            </a:r>
          </a:p>
          <a:p>
            <a:endParaRPr lang="en-US" dirty="0"/>
          </a:p>
        </p:txBody>
      </p:sp>
    </p:spTree>
    <p:extLst>
      <p:ext uri="{BB962C8B-B14F-4D97-AF65-F5344CB8AC3E}">
        <p14:creationId xmlns:p14="http://schemas.microsoft.com/office/powerpoint/2010/main" val="2363032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Zambia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Zambia operates a FPTP electoral system</a:t>
            </a:r>
          </a:p>
          <a:p>
            <a:r>
              <a:rPr lang="en-US" dirty="0" smtClean="0"/>
              <a:t>A </a:t>
            </a:r>
            <a:r>
              <a:rPr lang="en-US" dirty="0" smtClean="0"/>
              <a:t>look at the Zambian elections shows that all elections have been </a:t>
            </a:r>
            <a:r>
              <a:rPr lang="en-US" dirty="0" err="1" smtClean="0"/>
              <a:t>characterised</a:t>
            </a:r>
            <a:r>
              <a:rPr lang="en-US" dirty="0" smtClean="0"/>
              <a:t> by one form of dispute or the other since the re-introduction of multiparty democracy</a:t>
            </a:r>
          </a:p>
          <a:p>
            <a:r>
              <a:rPr lang="en-US" dirty="0" smtClean="0"/>
              <a:t>Changes in constitution by ruling parties, party splits, party coalitions as well as presidential by-elections following deaths of two sitting presidents have all led to an escalation in electoral competition </a:t>
            </a:r>
          </a:p>
          <a:p>
            <a:r>
              <a:rPr lang="en-US" dirty="0" smtClean="0"/>
              <a:t>Consequently, there has also been a lot of contestation of the election results and even violence</a:t>
            </a:r>
          </a:p>
          <a:p>
            <a:r>
              <a:rPr lang="en-US" dirty="0" smtClean="0"/>
              <a:t>The legal framework in Zambia provides for the resolution of election disputes through means within the Electoral Commission of Zambia (ECZ) and the court system</a:t>
            </a:r>
            <a:endParaRPr lang="en-US" dirty="0"/>
          </a:p>
        </p:txBody>
      </p:sp>
    </p:spTree>
    <p:extLst>
      <p:ext uri="{BB962C8B-B14F-4D97-AF65-F5344CB8AC3E}">
        <p14:creationId xmlns:p14="http://schemas.microsoft.com/office/powerpoint/2010/main" val="119232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223494"/>
          </a:xfrm>
        </p:spPr>
        <p:txBody>
          <a:bodyPr/>
          <a:lstStyle/>
          <a:p>
            <a:r>
              <a:rPr lang="en-US" dirty="0" smtClean="0"/>
              <a:t>Zambia (</a:t>
            </a:r>
            <a:r>
              <a:rPr lang="en-US" dirty="0" err="1" smtClean="0"/>
              <a:t>Cont</a:t>
            </a:r>
            <a:r>
              <a:rPr lang="en-US" dirty="0" smtClean="0"/>
              <a:t>…)</a:t>
            </a:r>
            <a:endParaRPr lang="en-US" dirty="0"/>
          </a:p>
        </p:txBody>
      </p:sp>
      <p:sp>
        <p:nvSpPr>
          <p:cNvPr id="3" name="Content Placeholder 2"/>
          <p:cNvSpPr>
            <a:spLocks noGrp="1"/>
          </p:cNvSpPr>
          <p:nvPr>
            <p:ph idx="1"/>
          </p:nvPr>
        </p:nvSpPr>
        <p:spPr>
          <a:xfrm>
            <a:off x="838200" y="1223494"/>
            <a:ext cx="10515600" cy="4953469"/>
          </a:xfrm>
        </p:spPr>
        <p:txBody>
          <a:bodyPr>
            <a:normAutofit/>
          </a:bodyPr>
          <a:lstStyle/>
          <a:p>
            <a:r>
              <a:rPr lang="en-US" dirty="0" smtClean="0"/>
              <a:t>The ECZ is responsible for managing electoral conflicts and resolve disputes (Sec 113 of the Electoral Process Act No.35 2016)</a:t>
            </a:r>
            <a:endParaRPr lang="en-US" b="1" dirty="0" smtClean="0"/>
          </a:p>
          <a:p>
            <a:r>
              <a:rPr lang="en-US" dirty="0" smtClean="0"/>
              <a:t>It established Conflict Management Committees (CMCs) at national and district levels.</a:t>
            </a:r>
          </a:p>
          <a:p>
            <a:r>
              <a:rPr lang="en-US" dirty="0" smtClean="0"/>
              <a:t>The CMCs are composed of ECZ officials; registered political parties; civil society organizations and representatives of relevant government departments (</a:t>
            </a:r>
            <a:r>
              <a:rPr lang="en-US" dirty="0" err="1" smtClean="0"/>
              <a:t>i.e</a:t>
            </a:r>
            <a:r>
              <a:rPr lang="en-US" dirty="0" smtClean="0"/>
              <a:t> Police, Anti Corruption Commission and the Drug Enforcement Commission)</a:t>
            </a:r>
          </a:p>
          <a:p>
            <a:r>
              <a:rPr lang="en-US" dirty="0" smtClean="0"/>
              <a:t>The CMCs mediate in election disputes and enforce the Electoral Code of Conduct for the media, polling agents, political parties, monitors, observers and candidates during elections.</a:t>
            </a:r>
          </a:p>
          <a:p>
            <a:endParaRPr lang="en-US" dirty="0"/>
          </a:p>
        </p:txBody>
      </p:sp>
    </p:spTree>
    <p:extLst>
      <p:ext uri="{BB962C8B-B14F-4D97-AF65-F5344CB8AC3E}">
        <p14:creationId xmlns:p14="http://schemas.microsoft.com/office/powerpoint/2010/main" val="4232853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Zambia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a:bodyPr>
          <a:lstStyle/>
          <a:p>
            <a:r>
              <a:rPr lang="en-US" b="1" dirty="0" smtClean="0"/>
              <a:t>CMCs </a:t>
            </a:r>
            <a:r>
              <a:rPr lang="en-US" dirty="0" smtClean="0"/>
              <a:t>cannot make certain decisions which are reserved for the Commission and the Judiciary </a:t>
            </a:r>
          </a:p>
          <a:p>
            <a:r>
              <a:rPr lang="en-US" dirty="0" smtClean="0"/>
              <a:t>They also do not replace the powers of the ECZ </a:t>
            </a:r>
          </a:p>
          <a:p>
            <a:r>
              <a:rPr lang="en-US" dirty="0" smtClean="0"/>
              <a:t>Complaints to be resolved by the CMCs are addressed within 24 hours of receipt of the complaint to assess whether the complaint should be handled by the Committee or referred to Law Enforcement Agencies.</a:t>
            </a:r>
          </a:p>
          <a:p>
            <a:r>
              <a:rPr lang="en-US" dirty="0" smtClean="0"/>
              <a:t>ON THE OTHER HAND,</a:t>
            </a:r>
          </a:p>
          <a:p>
            <a:r>
              <a:rPr lang="en-US" dirty="0" smtClean="0"/>
              <a:t>The Constitution provides that disputes on presidential elections will be determined by the full bench of the Supreme Court </a:t>
            </a:r>
          </a:p>
          <a:p>
            <a:endParaRPr lang="en-US" dirty="0"/>
          </a:p>
        </p:txBody>
      </p:sp>
    </p:spTree>
    <p:extLst>
      <p:ext uri="{BB962C8B-B14F-4D97-AF65-F5344CB8AC3E}">
        <p14:creationId xmlns:p14="http://schemas.microsoft.com/office/powerpoint/2010/main" val="3642454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ZAMBIA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a:bodyPr>
          <a:lstStyle/>
          <a:p>
            <a:endParaRPr lang="en-US" dirty="0"/>
          </a:p>
          <a:p>
            <a:r>
              <a:rPr lang="en-US" dirty="0" smtClean="0"/>
              <a:t>Previously, one of the major criticisms of the system was that it did </a:t>
            </a:r>
            <a:r>
              <a:rPr lang="en-US" dirty="0"/>
              <a:t>not provide reasonable time for the resolution of disputes before the swearing-in of the new </a:t>
            </a:r>
            <a:r>
              <a:rPr lang="en-US" dirty="0" smtClean="0"/>
              <a:t>president (24 hours after declaration of the results).</a:t>
            </a:r>
          </a:p>
          <a:p>
            <a:r>
              <a:rPr lang="en-US" dirty="0" smtClean="0"/>
              <a:t>This has since change and the complainant has 7 days to lodge a case and such a case has to be resolved within 14 days. </a:t>
            </a:r>
          </a:p>
          <a:p>
            <a:r>
              <a:rPr lang="en-US" dirty="0" smtClean="0"/>
              <a:t>This is however still not efficient as seen during the UPND contest of the presidential results…</a:t>
            </a:r>
          </a:p>
          <a:p>
            <a:endParaRPr lang="en-US" dirty="0"/>
          </a:p>
          <a:p>
            <a:endParaRPr lang="en-US" dirty="0"/>
          </a:p>
          <a:p>
            <a:endParaRPr lang="en-US" dirty="0"/>
          </a:p>
        </p:txBody>
      </p:sp>
    </p:spTree>
    <p:extLst>
      <p:ext uri="{BB962C8B-B14F-4D97-AF65-F5344CB8AC3E}">
        <p14:creationId xmlns:p14="http://schemas.microsoft.com/office/powerpoint/2010/main" val="23956618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a:t>
            </a:r>
            <a:endParaRPr lang="en-US" dirty="0"/>
          </a:p>
        </p:txBody>
      </p:sp>
      <p:sp>
        <p:nvSpPr>
          <p:cNvPr id="3" name="Content Placeholder 2"/>
          <p:cNvSpPr>
            <a:spLocks noGrp="1"/>
          </p:cNvSpPr>
          <p:nvPr>
            <p:ph idx="1"/>
          </p:nvPr>
        </p:nvSpPr>
        <p:spPr/>
        <p:txBody>
          <a:bodyPr>
            <a:normAutofit fontScale="92500"/>
          </a:bodyPr>
          <a:lstStyle/>
          <a:p>
            <a:pPr>
              <a:lnSpc>
                <a:spcPct val="80000"/>
              </a:lnSpc>
            </a:pPr>
            <a:r>
              <a:rPr lang="en-US" dirty="0" smtClean="0"/>
              <a:t>The Lesotho, SA and Zambia cases, although different in </a:t>
            </a:r>
            <a:r>
              <a:rPr lang="en-US" dirty="0" smtClean="0"/>
              <a:t>context and electoral systems, </a:t>
            </a:r>
            <a:r>
              <a:rPr lang="en-US" dirty="0" smtClean="0"/>
              <a:t>are similar in that they recognize and embrace the role of stakeholders such as political parties and CSOs in the management of conflict</a:t>
            </a:r>
          </a:p>
          <a:p>
            <a:pPr>
              <a:lnSpc>
                <a:spcPct val="80000"/>
              </a:lnSpc>
            </a:pPr>
            <a:r>
              <a:rPr lang="en-US" dirty="0" smtClean="0"/>
              <a:t>A key message from all cases is that EMBs have to regularly consult and dialogue with key stakeholders every step of the electoral process; </a:t>
            </a:r>
          </a:p>
          <a:p>
            <a:r>
              <a:rPr lang="en-GB" dirty="0" smtClean="0"/>
              <a:t>Thus, EMBs have to seek preventive mechanisms to ensure that electoral disputes are arrested in their early stages and violence is controlled.</a:t>
            </a:r>
          </a:p>
          <a:p>
            <a:r>
              <a:rPr lang="en-GB" dirty="0" smtClean="0"/>
              <a:t>Through dialogue and consensus building  among key players, ways of transforming elections ‘from a zero-sum game into a positive-sum game’ can be established</a:t>
            </a:r>
          </a:p>
          <a:p>
            <a:endParaRPr lang="en-US" dirty="0"/>
          </a:p>
        </p:txBody>
      </p:sp>
    </p:spTree>
    <p:extLst>
      <p:ext uri="{BB962C8B-B14F-4D97-AF65-F5344CB8AC3E}">
        <p14:creationId xmlns:p14="http://schemas.microsoft.com/office/powerpoint/2010/main" val="3997512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Election Dispute Resolution Mechanisms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dirty="0" smtClean="0">
                <a:latin typeface="Cambria"/>
                <a:cs typeface="Arial"/>
              </a:rPr>
              <a:t>Countries in the SADC Region have election dispute resolution  mechanisms albeit differ in implementation and effectiveness</a:t>
            </a:r>
          </a:p>
          <a:p>
            <a:pPr>
              <a:buFont typeface="Wingdings" panose="05000000000000000000" pitchFamily="2" charset="2"/>
              <a:buChar char="ü"/>
            </a:pPr>
            <a:r>
              <a:rPr lang="en-US" dirty="0" smtClean="0">
                <a:latin typeface="Cambria"/>
                <a:cs typeface="Arial"/>
              </a:rPr>
              <a:t>In majority of cases, mechanisms internal and external to the EMBs exist</a:t>
            </a:r>
          </a:p>
          <a:p>
            <a:pPr>
              <a:buFont typeface="Wingdings" panose="05000000000000000000" pitchFamily="2" charset="2"/>
              <a:buChar char="ü"/>
            </a:pPr>
            <a:r>
              <a:rPr lang="en-US" dirty="0" smtClean="0">
                <a:latin typeface="Cambria"/>
                <a:cs typeface="Arial"/>
              </a:rPr>
              <a:t>ITO internal mechanisms, EMBs are at times constrained in terms of enforcement against the background of often tense elections and dominant party system</a:t>
            </a:r>
          </a:p>
          <a:p>
            <a:pPr>
              <a:buFont typeface="Wingdings" panose="05000000000000000000" pitchFamily="2" charset="2"/>
              <a:buChar char="ü"/>
            </a:pPr>
            <a:r>
              <a:rPr lang="en-US" dirty="0" smtClean="0">
                <a:latin typeface="Cambria"/>
                <a:cs typeface="Arial"/>
              </a:rPr>
              <a:t>ITO external mechanisms, there are often efficiency problems largely due to time taken to resolve some of the disputes</a:t>
            </a:r>
          </a:p>
          <a:p>
            <a:endParaRPr lang="en-US" dirty="0"/>
          </a:p>
        </p:txBody>
      </p:sp>
    </p:spTree>
    <p:extLst>
      <p:ext uri="{BB962C8B-B14F-4D97-AF65-F5344CB8AC3E}">
        <p14:creationId xmlns:p14="http://schemas.microsoft.com/office/powerpoint/2010/main" val="3954598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LESOTHO</a:t>
            </a:r>
            <a:endParaRPr lang="en-US" dirty="0"/>
          </a:p>
        </p:txBody>
      </p:sp>
      <p:sp>
        <p:nvSpPr>
          <p:cNvPr id="3" name="Content Placeholder 2"/>
          <p:cNvSpPr>
            <a:spLocks noGrp="1"/>
          </p:cNvSpPr>
          <p:nvPr>
            <p:ph idx="1"/>
          </p:nvPr>
        </p:nvSpPr>
        <p:spPr/>
        <p:txBody>
          <a:bodyPr>
            <a:normAutofit/>
          </a:bodyPr>
          <a:lstStyle/>
          <a:p>
            <a:r>
              <a:rPr lang="en-ZA" dirty="0" smtClean="0"/>
              <a:t>Lesotho operates a Mixed Member Proportional system (MMP)</a:t>
            </a:r>
          </a:p>
          <a:p>
            <a:r>
              <a:rPr lang="en-ZA" dirty="0" smtClean="0"/>
              <a:t>It has since independence in 1966 experienced election related disputes often accompanied by violence. </a:t>
            </a:r>
          </a:p>
          <a:p>
            <a:r>
              <a:rPr lang="en-ZA" dirty="0" smtClean="0"/>
              <a:t>Electoral violence is addressed in a two-pronged approach. </a:t>
            </a:r>
          </a:p>
          <a:p>
            <a:r>
              <a:rPr lang="en-ZA" dirty="0" smtClean="0"/>
              <a:t>On the one hand it is through an in-build mechanisms within the EMB. </a:t>
            </a:r>
          </a:p>
          <a:p>
            <a:r>
              <a:rPr lang="en-ZA" dirty="0" smtClean="0"/>
              <a:t>These are consultative structures to ensure ownership of the electoral process by all stakeholders and also to manage the conflict. These structures are:</a:t>
            </a:r>
            <a:endParaRPr lang="en-US" dirty="0" smtClean="0"/>
          </a:p>
          <a:p>
            <a:endParaRPr lang="en-US" dirty="0"/>
          </a:p>
        </p:txBody>
      </p:sp>
    </p:spTree>
    <p:extLst>
      <p:ext uri="{BB962C8B-B14F-4D97-AF65-F5344CB8AC3E}">
        <p14:creationId xmlns:p14="http://schemas.microsoft.com/office/powerpoint/2010/main" val="899453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Lesotho (</a:t>
            </a:r>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pPr lvl="0"/>
            <a:r>
              <a:rPr lang="en-ZA" b="1" dirty="0" smtClean="0"/>
              <a:t>Party Leaders Forum</a:t>
            </a:r>
            <a:r>
              <a:rPr lang="en-ZA" dirty="0" smtClean="0"/>
              <a:t>- this is the forum of leaders of all parties contesting elections </a:t>
            </a:r>
          </a:p>
          <a:p>
            <a:pPr lvl="0"/>
            <a:r>
              <a:rPr lang="en-ZA" b="1" dirty="0" smtClean="0"/>
              <a:t>Party delegates Forum</a:t>
            </a:r>
            <a:r>
              <a:rPr lang="en-ZA" dirty="0" smtClean="0"/>
              <a:t>- this is a forum similar to the Multiparty Liaison Committees (MPLCs). Representatives of all parties registered with the IEC meet on a monthly basis with the Commission to be briefed on the electoral process. </a:t>
            </a:r>
          </a:p>
          <a:p>
            <a:pPr lvl="0"/>
            <a:r>
              <a:rPr lang="en-ZA" b="1" dirty="0" smtClean="0"/>
              <a:t>Logistics Committee</a:t>
            </a:r>
            <a:r>
              <a:rPr lang="en-ZA" dirty="0" smtClean="0"/>
              <a:t>- consists of nominated party representatives to plan all election logistics with the Commission. </a:t>
            </a:r>
          </a:p>
          <a:p>
            <a:r>
              <a:rPr lang="en-ZA" b="1" dirty="0" smtClean="0"/>
              <a:t>Data Committee</a:t>
            </a:r>
            <a:r>
              <a:rPr lang="en-ZA" dirty="0" smtClean="0"/>
              <a:t>- involved in the compilation of the voters roll. </a:t>
            </a:r>
            <a:endParaRPr lang="en-US" dirty="0" smtClean="0"/>
          </a:p>
          <a:p>
            <a:pPr lvl="0"/>
            <a:endParaRPr lang="en-ZA" dirty="0" smtClean="0"/>
          </a:p>
          <a:p>
            <a:endParaRPr lang="en-US" dirty="0"/>
          </a:p>
        </p:txBody>
      </p:sp>
    </p:spTree>
    <p:extLst>
      <p:ext uri="{BB962C8B-B14F-4D97-AF65-F5344CB8AC3E}">
        <p14:creationId xmlns:p14="http://schemas.microsoft.com/office/powerpoint/2010/main" val="3948778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Lesotho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ZA" b="1" dirty="0" smtClean="0"/>
              <a:t>Monitoring Committee-</a:t>
            </a:r>
            <a:r>
              <a:rPr lang="en-ZA" dirty="0" smtClean="0"/>
              <a:t> This is a committee made up of representatives of the   parties contesting elections whose role is to ensure that all election operations are carried out without problems. </a:t>
            </a:r>
            <a:endParaRPr lang="en-US" dirty="0" smtClean="0"/>
          </a:p>
          <a:p>
            <a:r>
              <a:rPr lang="en-ZA" dirty="0" smtClean="0">
                <a:solidFill>
                  <a:srgbClr val="C00000"/>
                </a:solidFill>
              </a:rPr>
              <a:t>Besides the internal IEC Mechanism, the legal framework provides for the relief for the aggrieved in the courts of law. </a:t>
            </a:r>
          </a:p>
          <a:p>
            <a:r>
              <a:rPr lang="en-ZA" dirty="0" smtClean="0"/>
              <a:t>The High Court of Lesotho acts as an Electoral Court over matters relating to elections. </a:t>
            </a:r>
          </a:p>
          <a:p>
            <a:r>
              <a:rPr lang="en-ZA" dirty="0" smtClean="0"/>
              <a:t>The law also allows for cases to be appealed to the Appeal Court. </a:t>
            </a:r>
          </a:p>
          <a:p>
            <a:r>
              <a:rPr lang="en-ZA" dirty="0" smtClean="0"/>
              <a:t>The study established that there is some level of frustrations born of undue delays in dealing with electoral petitions</a:t>
            </a:r>
            <a:r>
              <a:rPr lang="en-ZA" sz="2400" dirty="0" smtClean="0"/>
              <a:t>.  </a:t>
            </a:r>
          </a:p>
          <a:p>
            <a:endParaRPr lang="en-US" dirty="0"/>
          </a:p>
        </p:txBody>
      </p:sp>
    </p:spTree>
    <p:extLst>
      <p:ext uri="{BB962C8B-B14F-4D97-AF65-F5344CB8AC3E}">
        <p14:creationId xmlns:p14="http://schemas.microsoft.com/office/powerpoint/2010/main" val="2330798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South Africa</a:t>
            </a:r>
            <a:endParaRPr lang="en-US" dirty="0"/>
          </a:p>
        </p:txBody>
      </p:sp>
      <p:sp>
        <p:nvSpPr>
          <p:cNvPr id="3" name="Content Placeholder 2"/>
          <p:cNvSpPr>
            <a:spLocks noGrp="1"/>
          </p:cNvSpPr>
          <p:nvPr>
            <p:ph idx="1"/>
          </p:nvPr>
        </p:nvSpPr>
        <p:spPr/>
        <p:txBody>
          <a:bodyPr>
            <a:normAutofit/>
          </a:bodyPr>
          <a:lstStyle/>
          <a:p>
            <a:r>
              <a:rPr lang="en-US" altLang="en-US" dirty="0" smtClean="0"/>
              <a:t>South Africa operates a Proportional Representation (PR) Electoral system for the national and provincial elections and a mixture of first past the post (FPTP) and PR for the municipal elections</a:t>
            </a:r>
          </a:p>
          <a:p>
            <a:r>
              <a:rPr lang="en-US" altLang="en-US" dirty="0" smtClean="0"/>
              <a:t>Since the transition to democracy, SA has held five general elections in 1994, 1999, 2004, 2009 and 2014</a:t>
            </a:r>
          </a:p>
          <a:p>
            <a:r>
              <a:rPr lang="en-US" dirty="0" smtClean="0"/>
              <a:t>With the exception of the 1994 elections, all the elections have been conducted under calm and peaceful environment</a:t>
            </a:r>
          </a:p>
          <a:p>
            <a:r>
              <a:rPr lang="en-US" dirty="0" smtClean="0"/>
              <a:t>However, election discrepancies have always existed and been challenged by opposition parties</a:t>
            </a:r>
          </a:p>
        </p:txBody>
      </p:sp>
    </p:spTree>
    <p:extLst>
      <p:ext uri="{BB962C8B-B14F-4D97-AF65-F5344CB8AC3E}">
        <p14:creationId xmlns:p14="http://schemas.microsoft.com/office/powerpoint/2010/main" val="1124839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SOUTH AFRICA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More challenges have existed in the municipal rather than national elections</a:t>
            </a:r>
          </a:p>
          <a:p>
            <a:r>
              <a:rPr lang="en-US" dirty="0" smtClean="0"/>
              <a:t>The split of the  governing party, the ANC in 2008, the rise of the DA and formation of the EFF in 2013 have led to fierce electoral competition and an increase in elections petitions</a:t>
            </a:r>
          </a:p>
          <a:p>
            <a:r>
              <a:rPr lang="en-US" altLang="en-US" dirty="0" smtClean="0"/>
              <a:t>A </a:t>
            </a:r>
            <a:r>
              <a:rPr lang="en-US" altLang="en-US" dirty="0"/>
              <a:t>number of dispute resolution mechanisms are available to deal with electoral </a:t>
            </a:r>
            <a:r>
              <a:rPr lang="en-US" altLang="en-US" dirty="0" smtClean="0"/>
              <a:t>disputes:</a:t>
            </a:r>
            <a:endParaRPr lang="en-US" altLang="en-US" dirty="0"/>
          </a:p>
          <a:p>
            <a:pPr>
              <a:buFont typeface="Wingdings" pitchFamily="2" charset="2"/>
              <a:buChar char="Ø"/>
            </a:pPr>
            <a:r>
              <a:rPr lang="en-US" altLang="en-US" dirty="0"/>
              <a:t>the Multiparty Liaison Committees (MPLCs)</a:t>
            </a:r>
          </a:p>
          <a:p>
            <a:pPr>
              <a:buFont typeface="Wingdings" pitchFamily="2" charset="2"/>
              <a:buChar char="Ø"/>
            </a:pPr>
            <a:r>
              <a:rPr lang="en-US" altLang="en-US" dirty="0"/>
              <a:t>Conflict Management Panels (CMPs)</a:t>
            </a:r>
          </a:p>
          <a:p>
            <a:endParaRPr lang="en-US" dirty="0"/>
          </a:p>
        </p:txBody>
      </p:sp>
    </p:spTree>
    <p:extLst>
      <p:ext uri="{BB962C8B-B14F-4D97-AF65-F5344CB8AC3E}">
        <p14:creationId xmlns:p14="http://schemas.microsoft.com/office/powerpoint/2010/main" val="4092654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SOUTH AFRICA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altLang="en-US" dirty="0" smtClean="0"/>
              <a:t>The Electoral Court</a:t>
            </a:r>
          </a:p>
          <a:p>
            <a:pPr>
              <a:buFont typeface="Wingdings" pitchFamily="2" charset="2"/>
              <a:buChar char="Ø"/>
            </a:pPr>
            <a:r>
              <a:rPr lang="en-US" altLang="en-US" dirty="0" smtClean="0"/>
              <a:t>the police</a:t>
            </a:r>
          </a:p>
          <a:p>
            <a:pPr>
              <a:buFont typeface="Wingdings" pitchFamily="2" charset="2"/>
              <a:buChar char="Ø"/>
            </a:pPr>
            <a:r>
              <a:rPr lang="en-US" altLang="en-US" dirty="0" smtClean="0"/>
              <a:t>the IEC itself,</a:t>
            </a:r>
          </a:p>
          <a:p>
            <a:r>
              <a:rPr lang="en-US" altLang="en-US" dirty="0" smtClean="0"/>
              <a:t>Other acts or omissions not covered by these specific mechanisms are dealt with through the normal course of civil and criminal law. </a:t>
            </a:r>
          </a:p>
          <a:p>
            <a:r>
              <a:rPr lang="en-US" altLang="en-US" sz="3200" b="1" dirty="0" smtClean="0"/>
              <a:t>MPLCs</a:t>
            </a:r>
          </a:p>
          <a:p>
            <a:r>
              <a:rPr lang="en-US" altLang="en-US" dirty="0" smtClean="0"/>
              <a:t>The Electoral Act requires the EMB to register and liaise with parties. MPLCS are established at all electoral spheres and comprise 2 reps of all registered parties and 1 rep of independent candidates. The EMB convenes and chairs the MPLC meetings</a:t>
            </a:r>
            <a:endParaRPr lang="en-ZA" altLang="en-US" dirty="0" smtClean="0"/>
          </a:p>
          <a:p>
            <a:endParaRPr lang="en-US" dirty="0"/>
          </a:p>
        </p:txBody>
      </p:sp>
    </p:spTree>
    <p:extLst>
      <p:ext uri="{BB962C8B-B14F-4D97-AF65-F5344CB8AC3E}">
        <p14:creationId xmlns:p14="http://schemas.microsoft.com/office/powerpoint/2010/main" val="1488940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SOUTH AFRICA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MPLCs have been a catalyst in informing the other mechanisms of the potential/manifest election related conflict</a:t>
            </a:r>
          </a:p>
          <a:p>
            <a:r>
              <a:rPr lang="en-US" dirty="0" smtClean="0"/>
              <a:t>MPLC’s are involved in:</a:t>
            </a:r>
          </a:p>
          <a:p>
            <a:pPr>
              <a:buFont typeface="Wingdings" panose="05000000000000000000" pitchFamily="2" charset="2"/>
              <a:buChar char="ü"/>
            </a:pPr>
            <a:r>
              <a:rPr lang="en-US" dirty="0" smtClean="0"/>
              <a:t>Review of electoral legislation</a:t>
            </a:r>
          </a:p>
          <a:p>
            <a:pPr>
              <a:buFont typeface="Wingdings" panose="05000000000000000000" pitchFamily="2" charset="2"/>
              <a:buChar char="ü"/>
            </a:pPr>
            <a:r>
              <a:rPr lang="en-US" dirty="0" smtClean="0"/>
              <a:t>Determination of electoral voting districts</a:t>
            </a:r>
          </a:p>
          <a:p>
            <a:pPr>
              <a:buFont typeface="Wingdings" panose="05000000000000000000" pitchFamily="2" charset="2"/>
              <a:buChar char="ü"/>
            </a:pPr>
            <a:r>
              <a:rPr lang="en-US" dirty="0" smtClean="0"/>
              <a:t>Policy discussion on electoral staff recruitment</a:t>
            </a:r>
          </a:p>
          <a:p>
            <a:pPr>
              <a:buFont typeface="Wingdings" panose="05000000000000000000" pitchFamily="2" charset="2"/>
              <a:buChar char="ü"/>
            </a:pPr>
            <a:r>
              <a:rPr lang="en-US" dirty="0" smtClean="0"/>
              <a:t>Compilation of the electoral timetable</a:t>
            </a:r>
          </a:p>
          <a:p>
            <a:pPr>
              <a:buFont typeface="Wingdings" panose="05000000000000000000" pitchFamily="2" charset="2"/>
              <a:buChar char="ü"/>
            </a:pPr>
            <a:r>
              <a:rPr lang="en-US" dirty="0" smtClean="0"/>
              <a:t>Validation of election results (auditing of the results systems)</a:t>
            </a:r>
          </a:p>
          <a:p>
            <a:pPr>
              <a:buFont typeface="Wingdings" panose="05000000000000000000" pitchFamily="2" charset="2"/>
              <a:buChar char="ü"/>
            </a:pPr>
            <a:r>
              <a:rPr lang="en-US" dirty="0" smtClean="0"/>
              <a:t>Electoral conflicts resolution</a:t>
            </a:r>
          </a:p>
          <a:p>
            <a:pPr>
              <a:buFont typeface="Wingdings" panose="05000000000000000000" pitchFamily="2" charset="2"/>
              <a:buChar char="ü"/>
            </a:pPr>
            <a:r>
              <a:rPr lang="en-US" dirty="0" smtClean="0"/>
              <a:t>Election Debriefing</a:t>
            </a:r>
          </a:p>
          <a:p>
            <a:pPr>
              <a:buFont typeface="Wingdings" panose="05000000000000000000" pitchFamily="2" charset="2"/>
              <a:buChar char="ü"/>
            </a:pPr>
            <a:r>
              <a:rPr lang="en-US" dirty="0" smtClean="0"/>
              <a:t> Thus, MPLCs are maintained throughout the electoral cycle</a:t>
            </a:r>
          </a:p>
          <a:p>
            <a:endParaRPr lang="en-US" dirty="0"/>
          </a:p>
        </p:txBody>
      </p:sp>
    </p:spTree>
    <p:extLst>
      <p:ext uri="{BB962C8B-B14F-4D97-AF65-F5344CB8AC3E}">
        <p14:creationId xmlns:p14="http://schemas.microsoft.com/office/powerpoint/2010/main" val="10161076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1069</TotalTime>
  <Words>1235</Words>
  <Application>Microsoft Office PowerPoint</Application>
  <PresentationFormat>Widescreen</PresentationFormat>
  <Paragraphs>92</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Cambria</vt:lpstr>
      <vt:lpstr>Wingdings</vt:lpstr>
      <vt:lpstr>Office Theme</vt:lpstr>
      <vt:lpstr>Election Dispute Resolution Mechanisms: Lessons from the Region  </vt:lpstr>
      <vt:lpstr>Introduction: Election Dispute Resolution Mechanisms</vt:lpstr>
      <vt:lpstr>LESOTHO</vt:lpstr>
      <vt:lpstr>Lesotho (cont…)</vt:lpstr>
      <vt:lpstr>Lesotho (Cont…)</vt:lpstr>
      <vt:lpstr>South Africa</vt:lpstr>
      <vt:lpstr>SOUTH AFRICA (Cont…)</vt:lpstr>
      <vt:lpstr>SOUTH AFRICA (Cont…)</vt:lpstr>
      <vt:lpstr>SOUTH AFRICA (Cont…)</vt:lpstr>
      <vt:lpstr>SOUTH AFRICA (Cont…)</vt:lpstr>
      <vt:lpstr>SOUTH AFRICA (Cont…)</vt:lpstr>
      <vt:lpstr>Zambia </vt:lpstr>
      <vt:lpstr>Zambia (Cont…)</vt:lpstr>
      <vt:lpstr>Zambia (Cont…)</vt:lpstr>
      <vt:lpstr>ZAMBIA (Cont…)</vt:lpstr>
      <vt:lpstr>LESSONS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Election Dispute Resolution Mechanisms: Lessons from the Region</dc:title>
  <dc:creator>Moses</dc:creator>
  <cp:lastModifiedBy>Moses</cp:lastModifiedBy>
  <cp:revision>30</cp:revision>
  <dcterms:created xsi:type="dcterms:W3CDTF">2016-10-30T06:36:30Z</dcterms:created>
  <dcterms:modified xsi:type="dcterms:W3CDTF">2016-11-01T10:37:58Z</dcterms:modified>
</cp:coreProperties>
</file>