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3" r:id="rId3"/>
    <p:sldId id="257" r:id="rId4"/>
    <p:sldId id="260" r:id="rId5"/>
    <p:sldId id="262" r:id="rId6"/>
    <p:sldId id="261" r:id="rId7"/>
    <p:sldId id="270" r:id="rId8"/>
    <p:sldId id="265" r:id="rId9"/>
    <p:sldId id="271" r:id="rId10"/>
    <p:sldId id="273" r:id="rId11"/>
    <p:sldId id="274" r:id="rId12"/>
    <p:sldId id="275" r:id="rId13"/>
    <p:sldId id="277" r:id="rId14"/>
    <p:sldId id="27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32" autoAdjust="0"/>
    <p:restoredTop sz="94660"/>
  </p:normalViewPr>
  <p:slideViewPr>
    <p:cSldViewPr snapToGrid="0">
      <p:cViewPr varScale="1">
        <p:scale>
          <a:sx n="81" d="100"/>
          <a:sy n="81" d="100"/>
        </p:scale>
        <p:origin x="-84" y="-7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E0DBC-4B8C-4D77-9870-271ED09C25AC}" type="datetimeFigureOut">
              <a:rPr lang="en-US" smtClean="0"/>
              <a:t>11/1/2016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1D03D-98D7-49CE-81C0-935C118975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2950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E0DBC-4B8C-4D77-9870-271ED09C25AC}" type="datetimeFigureOut">
              <a:rPr lang="en-US" smtClean="0"/>
              <a:t>11/1/2016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1D03D-98D7-49CE-81C0-935C118975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8026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E0DBC-4B8C-4D77-9870-271ED09C25AC}" type="datetimeFigureOut">
              <a:rPr lang="en-US" smtClean="0"/>
              <a:t>11/1/2016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1D03D-98D7-49CE-81C0-935C1189756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139674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E0DBC-4B8C-4D77-9870-271ED09C25AC}" type="datetimeFigureOut">
              <a:rPr lang="en-US" smtClean="0"/>
              <a:t>11/1/2016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1D03D-98D7-49CE-81C0-935C118975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0191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E0DBC-4B8C-4D77-9870-271ED09C25AC}" type="datetimeFigureOut">
              <a:rPr lang="en-US" smtClean="0"/>
              <a:t>11/1/2016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1D03D-98D7-49CE-81C0-935C1189756A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49966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E0DBC-4B8C-4D77-9870-271ED09C25AC}" type="datetimeFigureOut">
              <a:rPr lang="en-US" smtClean="0"/>
              <a:t>11/1/2016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1D03D-98D7-49CE-81C0-935C118975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9600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E0DBC-4B8C-4D77-9870-271ED09C25AC}" type="datetimeFigureOut">
              <a:rPr lang="en-US" smtClean="0"/>
              <a:t>11/1/2016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1D03D-98D7-49CE-81C0-935C118975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38784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E0DBC-4B8C-4D77-9870-271ED09C25AC}" type="datetimeFigureOut">
              <a:rPr lang="en-US" smtClean="0"/>
              <a:t>11/1/2016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1D03D-98D7-49CE-81C0-935C118975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010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E0DBC-4B8C-4D77-9870-271ED09C25AC}" type="datetimeFigureOut">
              <a:rPr lang="en-US" smtClean="0"/>
              <a:t>11/1/2016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1D03D-98D7-49CE-81C0-935C118975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0173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E0DBC-4B8C-4D77-9870-271ED09C25AC}" type="datetimeFigureOut">
              <a:rPr lang="en-US" smtClean="0"/>
              <a:t>11/1/2016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1D03D-98D7-49CE-81C0-935C118975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294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E0DBC-4B8C-4D77-9870-271ED09C25AC}" type="datetimeFigureOut">
              <a:rPr lang="en-US" smtClean="0"/>
              <a:t>11/1/2016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1D03D-98D7-49CE-81C0-935C118975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781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E0DBC-4B8C-4D77-9870-271ED09C25AC}" type="datetimeFigureOut">
              <a:rPr lang="en-US" smtClean="0"/>
              <a:t>11/1/2016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1D03D-98D7-49CE-81C0-935C118975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856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E0DBC-4B8C-4D77-9870-271ED09C25AC}" type="datetimeFigureOut">
              <a:rPr lang="en-US" smtClean="0"/>
              <a:t>11/1/2016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1D03D-98D7-49CE-81C0-935C118975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40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E0DBC-4B8C-4D77-9870-271ED09C25AC}" type="datetimeFigureOut">
              <a:rPr lang="en-US" smtClean="0"/>
              <a:t>11/1/2016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1D03D-98D7-49CE-81C0-935C118975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127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E0DBC-4B8C-4D77-9870-271ED09C25AC}" type="datetimeFigureOut">
              <a:rPr lang="en-US" smtClean="0"/>
              <a:t>11/1/2016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1D03D-98D7-49CE-81C0-935C118975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680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6E0DBC-4B8C-4D77-9870-271ED09C25AC}" type="datetimeFigureOut">
              <a:rPr lang="en-US" smtClean="0"/>
              <a:t>11/1/2016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1D03D-98D7-49CE-81C0-935C118975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480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6E0DBC-4B8C-4D77-9870-271ED09C25AC}" type="datetimeFigureOut">
              <a:rPr lang="en-US" smtClean="0"/>
              <a:t>11/1/2016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EF1D03D-98D7-49CE-81C0-935C1189756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721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571223" y="3786389"/>
            <a:ext cx="9135414" cy="241525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400" dirty="0" smtClean="0">
                <a:latin typeface="+mn-lt"/>
              </a:rPr>
              <a:t>Towards Inclusivity: Providing equal opportunities for the participation of ALL in electoral processes – the right to vote. International best practices -Diaspora, women, youths, and people living with disabilities and ethnic minorities’ participation in elections.”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7998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Women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4770192"/>
          </a:xfrm>
        </p:spPr>
        <p:txBody>
          <a:bodyPr>
            <a:normAutofit fontScale="25000" lnSpcReduction="20000"/>
          </a:bodyPr>
          <a:lstStyle/>
          <a:p>
            <a:r>
              <a:rPr lang="en-US" sz="8000" dirty="0" smtClean="0"/>
              <a:t>Voluntary Party </a:t>
            </a:r>
            <a:r>
              <a:rPr lang="en-US" sz="8000" dirty="0"/>
              <a:t>quotas for women in political party leadership and on candidate lists (Mozambique, South Africa) </a:t>
            </a:r>
          </a:p>
          <a:p>
            <a:r>
              <a:rPr lang="en-US" sz="8000" dirty="0" smtClean="0"/>
              <a:t>Legislated quotas representation in the legislature (Rwanda and Uganda) or in the EMB (Zimbabwe)</a:t>
            </a:r>
          </a:p>
          <a:p>
            <a:r>
              <a:rPr lang="en-US" sz="8000" dirty="0" smtClean="0"/>
              <a:t>Financial support for female candidate (NRM-Uganda)</a:t>
            </a:r>
          </a:p>
          <a:p>
            <a:r>
              <a:rPr lang="en-US" sz="8000" dirty="0" smtClean="0"/>
              <a:t>Capacity building and training for women candidates and after election women legislators (Uganda 2016) Zimbabwe</a:t>
            </a:r>
          </a:p>
          <a:p>
            <a:r>
              <a:rPr lang="en-US" sz="8000" dirty="0" smtClean="0"/>
              <a:t>Online Candidate Nomination (South Africa)</a:t>
            </a:r>
          </a:p>
          <a:p>
            <a:r>
              <a:rPr lang="en-US" sz="8000" dirty="0" smtClean="0"/>
              <a:t>Special voting (South Africa)  which include early voting or home visits. </a:t>
            </a:r>
          </a:p>
          <a:p>
            <a:r>
              <a:rPr lang="en-US" sz="8000" dirty="0" smtClean="0"/>
              <a:t>Proxy voting (Ghana 2016)</a:t>
            </a:r>
          </a:p>
          <a:p>
            <a:r>
              <a:rPr lang="en-US" sz="8000" dirty="0" smtClean="0"/>
              <a:t>Door to door campaigning</a:t>
            </a:r>
          </a:p>
          <a:p>
            <a:r>
              <a:rPr lang="en-US" sz="8000" dirty="0" smtClean="0"/>
              <a:t>Separate polling stations for men and women – Afghanistan Pakistan, Ecuador , Argentina</a:t>
            </a:r>
          </a:p>
          <a:p>
            <a:r>
              <a:rPr lang="en-US" sz="8000" dirty="0" smtClean="0"/>
              <a:t>Perpetrators of violence brought to book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8853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People living with disabilities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397" y="1287887"/>
            <a:ext cx="8784605" cy="4753475"/>
          </a:xfrm>
        </p:spPr>
        <p:txBody>
          <a:bodyPr>
            <a:normAutofit/>
          </a:bodyPr>
          <a:lstStyle/>
          <a:p>
            <a:r>
              <a:rPr lang="en-US" dirty="0" smtClean="0"/>
              <a:t>Quotas for representation in legislature (Uganda) </a:t>
            </a:r>
            <a:endParaRPr lang="en-US" dirty="0"/>
          </a:p>
          <a:p>
            <a:r>
              <a:rPr lang="en-US" dirty="0" smtClean="0"/>
              <a:t>Voter education and information using sign language and braille</a:t>
            </a:r>
            <a:endParaRPr lang="en-US" dirty="0"/>
          </a:p>
          <a:p>
            <a:r>
              <a:rPr lang="en-US" dirty="0"/>
              <a:t>Online Candidate Nomination System – South Africa </a:t>
            </a:r>
          </a:p>
          <a:p>
            <a:r>
              <a:rPr lang="en-US" dirty="0" smtClean="0"/>
              <a:t>Voting Materials – Accessible voting machines with video displays and built in braille ballot papers - USA</a:t>
            </a:r>
          </a:p>
          <a:p>
            <a:r>
              <a:rPr lang="en-US" dirty="0" smtClean="0"/>
              <a:t>Tactile ballots (Ghana) and Universal ballot template (South Africa)</a:t>
            </a:r>
          </a:p>
          <a:p>
            <a:r>
              <a:rPr lang="en-US" dirty="0" smtClean="0"/>
              <a:t>Assisted voting –Uganda </a:t>
            </a:r>
          </a:p>
          <a:p>
            <a:r>
              <a:rPr lang="en-US" dirty="0" smtClean="0"/>
              <a:t>Proxy Voting –Ghana /United Kingdom</a:t>
            </a:r>
          </a:p>
          <a:p>
            <a:r>
              <a:rPr lang="en-US" dirty="0" smtClean="0"/>
              <a:t>Special Voting – early voting and home visits  (South Africa)</a:t>
            </a:r>
          </a:p>
          <a:p>
            <a:r>
              <a:rPr lang="en-US" dirty="0" smtClean="0"/>
              <a:t>Temporary changes to voting locations  for example to enable wheel chair access –using ramps</a:t>
            </a:r>
          </a:p>
          <a:p>
            <a:r>
              <a:rPr lang="en-US" dirty="0" smtClean="0"/>
              <a:t>Technology –mobile apps. (South Africa)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104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171718"/>
            <a:ext cx="8506515" cy="871471"/>
          </a:xfrm>
        </p:spPr>
        <p:txBody>
          <a:bodyPr/>
          <a:lstStyle/>
          <a:p>
            <a:r>
              <a:rPr lang="en-US" dirty="0" smtClean="0"/>
              <a:t>Youth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850007"/>
            <a:ext cx="8596669" cy="5191356"/>
          </a:xfrm>
        </p:spPr>
        <p:txBody>
          <a:bodyPr>
            <a:normAutofit/>
          </a:bodyPr>
          <a:lstStyle/>
          <a:p>
            <a:r>
              <a:rPr lang="en-US" sz="2200" dirty="0" smtClean="0"/>
              <a:t>Voluntary Party Quotas for leadership and  candidate lists (South Africa- ANC, EFF) </a:t>
            </a:r>
            <a:endParaRPr lang="en-US" sz="2200" dirty="0"/>
          </a:p>
          <a:p>
            <a:r>
              <a:rPr lang="en-US" sz="2200" dirty="0" smtClean="0"/>
              <a:t>Legislated quotas – Uganda </a:t>
            </a:r>
          </a:p>
          <a:p>
            <a:r>
              <a:rPr lang="en-US" sz="2200" dirty="0" smtClean="0"/>
              <a:t>Policy to target youth for election management – Zanzibar Electoral Commission (Gender and Social Inclusion policy) – INEC and the </a:t>
            </a:r>
            <a:r>
              <a:rPr lang="en-US" sz="2200" dirty="0"/>
              <a:t>National Youth Service Corps (NYSC</a:t>
            </a:r>
            <a:r>
              <a:rPr lang="en-US" sz="2200" dirty="0" smtClean="0"/>
              <a:t>) in Nigeria </a:t>
            </a:r>
          </a:p>
          <a:p>
            <a:r>
              <a:rPr lang="en-US" sz="2200" dirty="0" smtClean="0"/>
              <a:t>Mobilisation of youth for elections –e.g. South African elections </a:t>
            </a:r>
          </a:p>
          <a:p>
            <a:r>
              <a:rPr lang="en-US" sz="2200" dirty="0" smtClean="0"/>
              <a:t>Training for youth candidates the </a:t>
            </a:r>
            <a:r>
              <a:rPr lang="en-US" sz="2200" dirty="0"/>
              <a:t>National Commission for Civic Education </a:t>
            </a:r>
            <a:r>
              <a:rPr lang="en-US" sz="2200" dirty="0" smtClean="0"/>
              <a:t>(Ghana) </a:t>
            </a:r>
            <a:r>
              <a:rPr lang="en-US" sz="2200" dirty="0"/>
              <a:t>training for youth </a:t>
            </a:r>
            <a:r>
              <a:rPr lang="en-US" sz="2200" dirty="0" smtClean="0"/>
              <a:t>candidates. </a:t>
            </a:r>
          </a:p>
          <a:p>
            <a:r>
              <a:rPr lang="en-US" sz="2200" dirty="0" smtClean="0"/>
              <a:t>Technology – Mobile apps egg. IEC South Africa </a:t>
            </a:r>
          </a:p>
          <a:p>
            <a:r>
              <a:rPr lang="en-US" sz="2200" dirty="0" smtClean="0"/>
              <a:t>Use of Social Media –  EMBs, CSOs, Political Parties 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18684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Ethnic Minorities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81071"/>
            <a:ext cx="8596668" cy="456029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Voluntary Party Quotas </a:t>
            </a:r>
          </a:p>
          <a:p>
            <a:endParaRPr lang="en-US" sz="2800" dirty="0"/>
          </a:p>
          <a:p>
            <a:r>
              <a:rPr lang="en-US" sz="2800" dirty="0" smtClean="0"/>
              <a:t>Legislated Quotas </a:t>
            </a:r>
          </a:p>
          <a:p>
            <a:endParaRPr lang="en-US" sz="2800" dirty="0"/>
          </a:p>
          <a:p>
            <a:r>
              <a:rPr lang="en-US" sz="2800" dirty="0" smtClean="0"/>
              <a:t>Voter education materials in minority languages</a:t>
            </a:r>
          </a:p>
          <a:p>
            <a:endParaRPr lang="en-US" sz="2800" dirty="0" smtClean="0"/>
          </a:p>
          <a:p>
            <a:r>
              <a:rPr lang="en-US" sz="2800" dirty="0" smtClean="0"/>
              <a:t>Voter information materials in minority languages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8135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84598"/>
            <a:ext cx="8596668" cy="63965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Challenges with increasing participation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978795"/>
            <a:ext cx="8596668" cy="5062568"/>
          </a:xfrm>
        </p:spPr>
        <p:txBody>
          <a:bodyPr>
            <a:noAutofit/>
          </a:bodyPr>
          <a:lstStyle/>
          <a:p>
            <a:r>
              <a:rPr lang="en-US" sz="2400" dirty="0" smtClean="0"/>
              <a:t>Use of Temporary </a:t>
            </a:r>
            <a:r>
              <a:rPr lang="en-US" sz="2400" dirty="0"/>
              <a:t>Measures </a:t>
            </a:r>
            <a:r>
              <a:rPr lang="en-US" sz="2400" dirty="0" smtClean="0"/>
              <a:t>-quotas</a:t>
            </a:r>
            <a:endParaRPr lang="en-US" sz="2400" dirty="0"/>
          </a:p>
          <a:p>
            <a:r>
              <a:rPr lang="en-US" sz="2400" dirty="0" smtClean="0"/>
              <a:t>Tokenism  </a:t>
            </a:r>
            <a:endParaRPr lang="en-US" sz="2400" dirty="0"/>
          </a:p>
          <a:p>
            <a:r>
              <a:rPr lang="en-US" sz="2400" dirty="0" smtClean="0"/>
              <a:t>Resistance </a:t>
            </a:r>
            <a:r>
              <a:rPr lang="en-US" sz="2400" dirty="0"/>
              <a:t>and Backlash</a:t>
            </a:r>
          </a:p>
          <a:p>
            <a:r>
              <a:rPr lang="en-US" sz="2400" dirty="0" smtClean="0"/>
              <a:t>Stigma towards beneficiaries </a:t>
            </a:r>
            <a:r>
              <a:rPr lang="en-US" sz="2400" dirty="0"/>
              <a:t>of quota systems </a:t>
            </a:r>
          </a:p>
          <a:p>
            <a:r>
              <a:rPr lang="en-US" sz="2400" dirty="0" smtClean="0"/>
              <a:t>Participation as direct candidates is reduced </a:t>
            </a:r>
            <a:endParaRPr lang="en-US" sz="2400" dirty="0" smtClean="0"/>
          </a:p>
          <a:p>
            <a:r>
              <a:rPr lang="en-US" sz="2400" dirty="0" smtClean="0"/>
              <a:t>Residence status of </a:t>
            </a:r>
            <a:r>
              <a:rPr lang="en-US" sz="2400" smtClean="0"/>
              <a:t>prospective voters</a:t>
            </a:r>
          </a:p>
          <a:p>
            <a:r>
              <a:rPr lang="en-US" sz="2400" smtClean="0"/>
              <a:t>Cost </a:t>
            </a:r>
            <a:r>
              <a:rPr lang="en-US" sz="2400" dirty="0" smtClean="0"/>
              <a:t>– diaspora voting </a:t>
            </a:r>
          </a:p>
          <a:p>
            <a:r>
              <a:rPr lang="en-US" sz="2400" dirty="0" smtClean="0"/>
              <a:t>Timing –must be completed before election day before end of campaigning</a:t>
            </a:r>
          </a:p>
          <a:p>
            <a:r>
              <a:rPr lang="en-US" sz="2400" dirty="0" smtClean="0"/>
              <a:t>Security –diaspora voting </a:t>
            </a:r>
          </a:p>
          <a:p>
            <a:r>
              <a:rPr lang="en-US" sz="2400" dirty="0" smtClean="0"/>
              <a:t>Electoral integrity –diaspora voting is not easily observable</a:t>
            </a:r>
          </a:p>
        </p:txBody>
      </p:sp>
    </p:spTree>
    <p:extLst>
      <p:ext uri="{BB962C8B-B14F-4D97-AF65-F5344CB8AC3E}">
        <p14:creationId xmlns:p14="http://schemas.microsoft.com/office/powerpoint/2010/main" val="370216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405056" cy="1107583"/>
          </a:xfrm>
        </p:spPr>
        <p:txBody>
          <a:bodyPr/>
          <a:lstStyle/>
          <a:p>
            <a:r>
              <a:rPr lang="en-ZW" dirty="0" smtClean="0"/>
              <a:t>Obstacles to Women’s Participation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6975" y="618186"/>
            <a:ext cx="10728101" cy="5988675"/>
          </a:xfrm>
        </p:spPr>
        <p:txBody>
          <a:bodyPr>
            <a:noAutofit/>
          </a:bodyPr>
          <a:lstStyle/>
          <a:p>
            <a:r>
              <a:rPr lang="en-ZW" sz="2400" dirty="0" smtClean="0"/>
              <a:t>Social and Cultural - stigma </a:t>
            </a:r>
            <a:r>
              <a:rPr lang="en-ZW" sz="2400" dirty="0"/>
              <a:t>and </a:t>
            </a:r>
            <a:r>
              <a:rPr lang="en-ZW" sz="2400" dirty="0" smtClean="0"/>
              <a:t>harassment restrictions </a:t>
            </a:r>
            <a:r>
              <a:rPr lang="en-ZW" sz="2400" dirty="0"/>
              <a:t>on women’s interactions with men or with outsiders, need </a:t>
            </a:r>
            <a:r>
              <a:rPr lang="en-ZW" sz="2400" dirty="0" smtClean="0"/>
              <a:t>for </a:t>
            </a:r>
            <a:r>
              <a:rPr lang="en-ZW" sz="2400" dirty="0"/>
              <a:t>spousal approval </a:t>
            </a:r>
            <a:endParaRPr lang="en-ZW" sz="2400" dirty="0" smtClean="0"/>
          </a:p>
          <a:p>
            <a:r>
              <a:rPr lang="en-ZW" sz="2400" dirty="0" smtClean="0"/>
              <a:t>Lack of education and confidence</a:t>
            </a:r>
          </a:p>
          <a:p>
            <a:r>
              <a:rPr lang="en-ZW" sz="2400" dirty="0" smtClean="0"/>
              <a:t>Media coverage </a:t>
            </a:r>
          </a:p>
          <a:p>
            <a:r>
              <a:rPr lang="en-ZW" sz="2400" dirty="0" smtClean="0"/>
              <a:t>Domestic responsibilities including child bearing and child care  – affect mobility and time available for political activities  </a:t>
            </a:r>
          </a:p>
          <a:p>
            <a:r>
              <a:rPr lang="en-ZW" sz="2400" dirty="0" smtClean="0"/>
              <a:t>Tradition – conservatism</a:t>
            </a:r>
          </a:p>
          <a:p>
            <a:endParaRPr lang="en-ZW" sz="2400" dirty="0" smtClean="0"/>
          </a:p>
          <a:p>
            <a:r>
              <a:rPr lang="en-ZW" sz="2400" dirty="0" smtClean="0"/>
              <a:t>Financial –Less financial resources than men.</a:t>
            </a:r>
          </a:p>
          <a:p>
            <a:pPr marL="0" indent="0">
              <a:buNone/>
            </a:pPr>
            <a:r>
              <a:rPr lang="en-ZW" sz="2400" dirty="0" smtClean="0"/>
              <a:t> </a:t>
            </a:r>
            <a:endParaRPr lang="en-ZW" sz="2400" dirty="0"/>
          </a:p>
          <a:p>
            <a:r>
              <a:rPr lang="en-ZW" sz="2400" dirty="0" smtClean="0"/>
              <a:t>Violence – election related violence, sexual assault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3770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Diaspor</a:t>
            </a:r>
            <a:r>
              <a:rPr lang="en-US" dirty="0"/>
              <a:t>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Distance 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ZW" sz="2400" dirty="0" smtClean="0"/>
              <a:t>Location </a:t>
            </a:r>
          </a:p>
          <a:p>
            <a:endParaRPr lang="en-ZW" sz="2400" dirty="0"/>
          </a:p>
          <a:p>
            <a:r>
              <a:rPr lang="en-ZW" sz="2400" dirty="0" smtClean="0"/>
              <a:t>Lack of information and interaction with stakeholders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690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6537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Obstacles for People living with disabilities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74978"/>
            <a:ext cx="8596668" cy="4575061"/>
          </a:xfrm>
        </p:spPr>
        <p:txBody>
          <a:bodyPr>
            <a:normAutofit fontScale="92500" lnSpcReduction="20000"/>
          </a:bodyPr>
          <a:lstStyle/>
          <a:p>
            <a:endParaRPr lang="en-ZW" sz="2400" dirty="0" smtClean="0"/>
          </a:p>
          <a:p>
            <a:r>
              <a:rPr lang="en-ZW" sz="2400" dirty="0" smtClean="0"/>
              <a:t>Mobility and Accessibility of election sites (registration centres, polling stations, nomination courts, rally locations)</a:t>
            </a:r>
            <a:endParaRPr lang="en-ZW" sz="2400" dirty="0"/>
          </a:p>
          <a:p>
            <a:pPr marL="0" indent="0">
              <a:buNone/>
            </a:pPr>
            <a:endParaRPr lang="en-ZW" sz="2400" dirty="0"/>
          </a:p>
          <a:p>
            <a:r>
              <a:rPr lang="en-ZW" sz="2400" dirty="0"/>
              <a:t>Visibility </a:t>
            </a:r>
            <a:endParaRPr lang="en-ZW" sz="2400" dirty="0" smtClean="0"/>
          </a:p>
          <a:p>
            <a:endParaRPr lang="en-ZW" sz="2400" dirty="0" smtClean="0"/>
          </a:p>
          <a:p>
            <a:r>
              <a:rPr lang="en-ZW" sz="2400" dirty="0" smtClean="0"/>
              <a:t>Audibility </a:t>
            </a:r>
          </a:p>
          <a:p>
            <a:endParaRPr lang="en-ZW" sz="2400" dirty="0"/>
          </a:p>
          <a:p>
            <a:r>
              <a:rPr lang="en-ZW" sz="2400" dirty="0" smtClean="0"/>
              <a:t>Violence</a:t>
            </a:r>
            <a:endParaRPr lang="en-ZW" sz="2400" dirty="0"/>
          </a:p>
          <a:p>
            <a:endParaRPr lang="en-ZW" sz="2400" dirty="0"/>
          </a:p>
          <a:p>
            <a:r>
              <a:rPr lang="en-ZW" sz="2400" dirty="0" smtClean="0"/>
              <a:t>Language - Voter </a:t>
            </a:r>
            <a:r>
              <a:rPr lang="en-ZW" sz="2400" dirty="0"/>
              <a:t>education </a:t>
            </a:r>
            <a:r>
              <a:rPr lang="en-ZW" sz="2400" dirty="0" smtClean="0"/>
              <a:t>material, voter information, party information e.g.. manifestoes and  ballots</a:t>
            </a:r>
            <a:r>
              <a:rPr lang="en-ZW" dirty="0" smtClean="0"/>
              <a:t>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033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0461" y="622479"/>
            <a:ext cx="8140661" cy="678287"/>
          </a:xfrm>
        </p:spPr>
        <p:txBody>
          <a:bodyPr/>
          <a:lstStyle/>
          <a:p>
            <a:r>
              <a:rPr lang="en-ZW" dirty="0" smtClean="0"/>
              <a:t>Obstacles to Youth Participation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03797"/>
            <a:ext cx="10515600" cy="4773166"/>
          </a:xfrm>
        </p:spPr>
        <p:txBody>
          <a:bodyPr>
            <a:normAutofit fontScale="92500" lnSpcReduction="10000"/>
          </a:bodyPr>
          <a:lstStyle/>
          <a:p>
            <a:r>
              <a:rPr lang="en-ZW" sz="2400" dirty="0" smtClean="0"/>
              <a:t>Disenchantment with the electoral process and political leadership</a:t>
            </a:r>
          </a:p>
          <a:p>
            <a:endParaRPr lang="en-ZW" sz="2400" dirty="0"/>
          </a:p>
          <a:p>
            <a:r>
              <a:rPr lang="en-ZW" sz="2400" dirty="0"/>
              <a:t>Lack of Information  </a:t>
            </a:r>
          </a:p>
          <a:p>
            <a:pPr marL="0" indent="0">
              <a:buNone/>
            </a:pPr>
            <a:endParaRPr lang="en-ZW" sz="2400" dirty="0"/>
          </a:p>
          <a:p>
            <a:r>
              <a:rPr lang="en-ZW" sz="2400" dirty="0" smtClean="0"/>
              <a:t>Lack </a:t>
            </a:r>
            <a:r>
              <a:rPr lang="en-ZW" sz="2400" dirty="0"/>
              <a:t>of Opportunities – Patriarchy </a:t>
            </a:r>
            <a:endParaRPr lang="en-ZW" sz="2400" dirty="0" smtClean="0"/>
          </a:p>
          <a:p>
            <a:pPr marL="0" indent="0">
              <a:buNone/>
            </a:pPr>
            <a:endParaRPr lang="en-ZW" sz="2400" dirty="0"/>
          </a:p>
          <a:p>
            <a:r>
              <a:rPr lang="en-ZW" sz="2400" dirty="0" smtClean="0"/>
              <a:t>Violence  and Abuse </a:t>
            </a:r>
          </a:p>
          <a:p>
            <a:pPr marL="0" indent="0">
              <a:buNone/>
            </a:pPr>
            <a:endParaRPr lang="en-ZW" sz="2400" dirty="0"/>
          </a:p>
          <a:p>
            <a:r>
              <a:rPr lang="en-ZW" sz="2400" dirty="0" smtClean="0"/>
              <a:t>Stigma</a:t>
            </a:r>
          </a:p>
          <a:p>
            <a:endParaRPr lang="en-ZW" sz="2400" dirty="0"/>
          </a:p>
          <a:p>
            <a:r>
              <a:rPr lang="en-ZW" sz="2400" dirty="0" smtClean="0"/>
              <a:t>Financial </a:t>
            </a:r>
          </a:p>
          <a:p>
            <a:pPr marL="0" indent="0">
              <a:buNone/>
            </a:pPr>
            <a:endParaRPr lang="en-ZW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662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7126" y="609600"/>
            <a:ext cx="8436875" cy="691167"/>
          </a:xfrm>
        </p:spPr>
        <p:txBody>
          <a:bodyPr/>
          <a:lstStyle/>
          <a:p>
            <a:r>
              <a:rPr lang="en-US" dirty="0" smtClean="0"/>
              <a:t>Obstacles for Ethnic Minorities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7126" y="1738647"/>
            <a:ext cx="8436876" cy="4302715"/>
          </a:xfrm>
        </p:spPr>
        <p:txBody>
          <a:bodyPr>
            <a:normAutofit/>
          </a:bodyPr>
          <a:lstStyle/>
          <a:p>
            <a:r>
              <a:rPr lang="en-ZW" sz="2400" dirty="0" smtClean="0"/>
              <a:t>Location- distance from the centre located in remote areas</a:t>
            </a:r>
          </a:p>
          <a:p>
            <a:endParaRPr lang="en-ZW" sz="2400" dirty="0"/>
          </a:p>
          <a:p>
            <a:r>
              <a:rPr lang="en-ZW" sz="2400" dirty="0" smtClean="0"/>
              <a:t>Language – voter education and voter information material, party information  such as manifestoes </a:t>
            </a:r>
          </a:p>
          <a:p>
            <a:pPr marL="0" indent="0">
              <a:buNone/>
            </a:pPr>
            <a:endParaRPr lang="en-ZW" sz="2400" dirty="0"/>
          </a:p>
          <a:p>
            <a:r>
              <a:rPr lang="en-ZW" sz="2400" dirty="0" smtClean="0"/>
              <a:t>Prejudice </a:t>
            </a:r>
          </a:p>
          <a:p>
            <a:endParaRPr lang="en-ZW" sz="2400" dirty="0" smtClean="0"/>
          </a:p>
        </p:txBody>
      </p:sp>
    </p:spTree>
    <p:extLst>
      <p:ext uri="{BB962C8B-B14F-4D97-AF65-F5344CB8AC3E}">
        <p14:creationId xmlns:p14="http://schemas.microsoft.com/office/powerpoint/2010/main" val="3556474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Measures to be used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78009"/>
            <a:ext cx="8596668" cy="518036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Legislation </a:t>
            </a:r>
            <a:endParaRPr lang="en-US" sz="2400" dirty="0"/>
          </a:p>
          <a:p>
            <a:r>
              <a:rPr lang="en-US" sz="2400" dirty="0" smtClean="0"/>
              <a:t>Policy </a:t>
            </a:r>
          </a:p>
          <a:p>
            <a:r>
              <a:rPr lang="en-US" sz="2400" dirty="0" smtClean="0"/>
              <a:t>Regulations </a:t>
            </a:r>
          </a:p>
          <a:p>
            <a:r>
              <a:rPr lang="en-US" sz="2400" dirty="0" smtClean="0"/>
              <a:t>Administrative practices</a:t>
            </a:r>
          </a:p>
          <a:p>
            <a:r>
              <a:rPr lang="en-US" sz="2400" dirty="0" smtClean="0"/>
              <a:t>Voluntary measures esp. from political parties leadership</a:t>
            </a:r>
          </a:p>
          <a:p>
            <a:r>
              <a:rPr lang="en-US" sz="2400" dirty="0" smtClean="0"/>
              <a:t>Research</a:t>
            </a:r>
          </a:p>
          <a:p>
            <a:r>
              <a:rPr lang="en-US" sz="2400" dirty="0" smtClean="0"/>
              <a:t>Public education </a:t>
            </a:r>
          </a:p>
          <a:p>
            <a:r>
              <a:rPr lang="en-US" sz="2400" dirty="0" smtClean="0"/>
              <a:t>Documentation  for accountability purposes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3884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00767"/>
            <a:ext cx="8596668" cy="4740596"/>
          </a:xfrm>
        </p:spPr>
        <p:txBody>
          <a:bodyPr>
            <a:noAutofit/>
          </a:bodyPr>
          <a:lstStyle/>
          <a:p>
            <a:r>
              <a:rPr lang="en-US" sz="2400" dirty="0" smtClean="0"/>
              <a:t>Legislature </a:t>
            </a:r>
            <a:endParaRPr lang="en-US" sz="2400" dirty="0"/>
          </a:p>
          <a:p>
            <a:r>
              <a:rPr lang="en-US" sz="2400" dirty="0" smtClean="0"/>
              <a:t>Election Management Body</a:t>
            </a:r>
          </a:p>
          <a:p>
            <a:r>
              <a:rPr lang="en-US" sz="2400" dirty="0" smtClean="0"/>
              <a:t>Civil society organisations</a:t>
            </a:r>
          </a:p>
          <a:p>
            <a:r>
              <a:rPr lang="en-US" sz="2400" dirty="0" smtClean="0"/>
              <a:t>Community based organisations</a:t>
            </a:r>
          </a:p>
          <a:p>
            <a:r>
              <a:rPr lang="en-US" sz="2400" dirty="0" smtClean="0"/>
              <a:t>Law enforcement agencies</a:t>
            </a:r>
          </a:p>
          <a:p>
            <a:r>
              <a:rPr lang="en-US" sz="2400" dirty="0" smtClean="0"/>
              <a:t>Political parties</a:t>
            </a:r>
          </a:p>
          <a:p>
            <a:r>
              <a:rPr lang="en-US" sz="2400" dirty="0" smtClean="0"/>
              <a:t>Media</a:t>
            </a:r>
          </a:p>
          <a:p>
            <a:r>
              <a:rPr lang="en-US" sz="2400" dirty="0" smtClean="0"/>
              <a:t>Judiciary</a:t>
            </a:r>
            <a:endParaRPr lang="en-US" sz="2400" dirty="0"/>
          </a:p>
          <a:p>
            <a:r>
              <a:rPr lang="en-US" sz="2400" dirty="0" smtClean="0"/>
              <a:t>Democracy Watchdog Organisations (Commissions)</a:t>
            </a:r>
          </a:p>
          <a:p>
            <a:pPr marL="0" indent="0">
              <a:buNone/>
            </a:pPr>
            <a:r>
              <a:rPr lang="en-US" sz="2400" dirty="0" smtClean="0"/>
              <a:t>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7598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Diaspora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49251"/>
            <a:ext cx="10515600" cy="492771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Legislation –regulatory framework</a:t>
            </a:r>
          </a:p>
          <a:p>
            <a:r>
              <a:rPr lang="en-US" sz="2400" dirty="0" smtClean="0"/>
              <a:t>Quotas – Mozambique has two reserved seats for the diaspora  </a:t>
            </a:r>
          </a:p>
          <a:p>
            <a:r>
              <a:rPr lang="en-US" sz="2400" dirty="0" smtClean="0"/>
              <a:t>Out of country registration – South </a:t>
            </a:r>
            <a:r>
              <a:rPr lang="en-US" sz="2400" dirty="0"/>
              <a:t>S</a:t>
            </a:r>
            <a:r>
              <a:rPr lang="en-US" sz="2400" dirty="0" smtClean="0"/>
              <a:t>udan 2011</a:t>
            </a:r>
          </a:p>
          <a:p>
            <a:r>
              <a:rPr lang="en-US" sz="2400" dirty="0" smtClean="0"/>
              <a:t>In person out of country voting- at embassies egg Mozambique and South Africa or at designated polling locations e.g. South </a:t>
            </a:r>
            <a:r>
              <a:rPr lang="en-US" sz="2400" dirty="0"/>
              <a:t>S</a:t>
            </a:r>
            <a:r>
              <a:rPr lang="en-US" sz="2400" dirty="0" smtClean="0"/>
              <a:t>udan Referendum (2011)</a:t>
            </a:r>
          </a:p>
          <a:p>
            <a:r>
              <a:rPr lang="en-US" sz="2400" dirty="0" smtClean="0"/>
              <a:t>Absentee Methods such as Postal voting – USA, New Zealand</a:t>
            </a:r>
          </a:p>
          <a:p>
            <a:r>
              <a:rPr lang="en-US" sz="2400" dirty="0" smtClean="0"/>
              <a:t>Proxy voting </a:t>
            </a:r>
          </a:p>
          <a:p>
            <a:r>
              <a:rPr lang="en-US" sz="2400" dirty="0" smtClean="0"/>
              <a:t>Electronic Voting </a:t>
            </a:r>
          </a:p>
          <a:p>
            <a:r>
              <a:rPr lang="en-US" sz="2400" dirty="0"/>
              <a:t>Social Media and Internet for voter education – South Africa </a:t>
            </a:r>
          </a:p>
        </p:txBody>
      </p:sp>
    </p:spTree>
    <p:extLst>
      <p:ext uri="{BB962C8B-B14F-4D97-AF65-F5344CB8AC3E}">
        <p14:creationId xmlns:p14="http://schemas.microsoft.com/office/powerpoint/2010/main" val="4272318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1090</TotalTime>
  <Words>741</Words>
  <Application>Microsoft Office PowerPoint</Application>
  <PresentationFormat>Custom</PresentationFormat>
  <Paragraphs>125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Facet</vt:lpstr>
      <vt:lpstr>Towards Inclusivity: Providing equal opportunities for the participation of ALL in electoral processes – the right to vote. International best practices -Diaspora, women, youths, and people living with disabilities and ethnic minorities’ participation in elections.” </vt:lpstr>
      <vt:lpstr>Obstacles to Women’s Participation</vt:lpstr>
      <vt:lpstr>Diaspora</vt:lpstr>
      <vt:lpstr>Obstacles for People living with disabilities  </vt:lpstr>
      <vt:lpstr>Obstacles to Youth Participation </vt:lpstr>
      <vt:lpstr>Obstacles for Ethnic Minorities </vt:lpstr>
      <vt:lpstr>Measures to be used </vt:lpstr>
      <vt:lpstr>Responsibility</vt:lpstr>
      <vt:lpstr>Diaspora </vt:lpstr>
      <vt:lpstr>Women </vt:lpstr>
      <vt:lpstr>People living with disabilities</vt:lpstr>
      <vt:lpstr>Youth</vt:lpstr>
      <vt:lpstr>Ethnic Minorities </vt:lpstr>
      <vt:lpstr>Challenges with increasing participation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Diaspora, women, youths, and people living with disabilities and ethic minorities’ participation in elections.”</dc:title>
  <dc:creator>Belinda Musanhu</dc:creator>
  <cp:lastModifiedBy>Zesnbyo</cp:lastModifiedBy>
  <cp:revision>53</cp:revision>
  <dcterms:created xsi:type="dcterms:W3CDTF">2016-10-31T03:24:36Z</dcterms:created>
  <dcterms:modified xsi:type="dcterms:W3CDTF">2016-11-01T12:26:59Z</dcterms:modified>
</cp:coreProperties>
</file>