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21"/>
  </p:notesMasterIdLst>
  <p:sldIdLst>
    <p:sldId id="256" r:id="rId2"/>
    <p:sldId id="276" r:id="rId3"/>
    <p:sldId id="261" r:id="rId4"/>
    <p:sldId id="258" r:id="rId5"/>
    <p:sldId id="280" r:id="rId6"/>
    <p:sldId id="277" r:id="rId7"/>
    <p:sldId id="259" r:id="rId8"/>
    <p:sldId id="278" r:id="rId9"/>
    <p:sldId id="279" r:id="rId10"/>
    <p:sldId id="281" r:id="rId11"/>
    <p:sldId id="260" r:id="rId12"/>
    <p:sldId id="265" r:id="rId13"/>
    <p:sldId id="267" r:id="rId14"/>
    <p:sldId id="282" r:id="rId15"/>
    <p:sldId id="283"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238F5-410C-46AB-8FD9-4534ABCA4C4F}" type="datetimeFigureOut">
              <a:rPr lang="en-US" smtClean="0"/>
              <a:pPr/>
              <a:t>11/1/2016</a:t>
            </a:fld>
            <a:endParaRPr lang="en-Z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ABA74-5B59-40AE-AE6B-A2A9D925EA15}" type="slidenum">
              <a:rPr lang="en-ZW" smtClean="0"/>
              <a:pPr/>
              <a:t>‹#›</a:t>
            </a:fld>
            <a:endParaRPr lang="en-ZW"/>
          </a:p>
        </p:txBody>
      </p:sp>
    </p:spTree>
    <p:extLst>
      <p:ext uri="{BB962C8B-B14F-4D97-AF65-F5344CB8AC3E}">
        <p14:creationId xmlns:p14="http://schemas.microsoft.com/office/powerpoint/2010/main" val="3176155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Tinoziva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Bere</a:t>
            </a:r>
            <a:r>
              <a:rPr lang="en-US" sz="1200" kern="1200" baseline="0" dirty="0" smtClean="0">
                <a:solidFill>
                  <a:schemeClr val="tx1"/>
                </a:solidFill>
                <a:latin typeface="+mn-lt"/>
                <a:ea typeface="+mn-ea"/>
                <a:cs typeface="+mn-cs"/>
              </a:rPr>
              <a:t> is a </a:t>
            </a:r>
            <a:r>
              <a:rPr lang="en-US" sz="1200" kern="1200" dirty="0" smtClean="0">
                <a:solidFill>
                  <a:schemeClr val="tx1"/>
                </a:solidFill>
                <a:latin typeface="+mn-lt"/>
                <a:ea typeface="+mn-ea"/>
                <a:cs typeface="+mn-cs"/>
              </a:rPr>
              <a:t>Senior lawyer and former Zimbabwe Electoral Support Commission Network Board Chairperson. Email: tinoziva@berebrothers.com </a:t>
            </a:r>
            <a:endParaRPr lang="en-ZW" dirty="0"/>
          </a:p>
        </p:txBody>
      </p:sp>
      <p:sp>
        <p:nvSpPr>
          <p:cNvPr id="4" name="Slide Number Placeholder 3"/>
          <p:cNvSpPr>
            <a:spLocks noGrp="1"/>
          </p:cNvSpPr>
          <p:nvPr>
            <p:ph type="sldNum" sz="quarter" idx="10"/>
          </p:nvPr>
        </p:nvSpPr>
        <p:spPr/>
        <p:txBody>
          <a:bodyPr/>
          <a:lstStyle/>
          <a:p>
            <a:fld id="{30BABA74-5B59-40AE-AE6B-A2A9D925EA15}" type="slidenum">
              <a:rPr lang="en-ZW" smtClean="0"/>
              <a:pPr/>
              <a:t>12</a:t>
            </a:fld>
            <a:endParaRPr lang="en-Z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89D6FEC-1E0E-4799-8841-A27B15A77C04}" type="datetimeFigureOut">
              <a:rPr lang="en-US" smtClean="0"/>
              <a:pPr/>
              <a:t>11/1/2016</a:t>
            </a:fld>
            <a:endParaRPr lang="en-ZW"/>
          </a:p>
        </p:txBody>
      </p:sp>
      <p:sp>
        <p:nvSpPr>
          <p:cNvPr id="19" name="Footer Placeholder 18"/>
          <p:cNvSpPr>
            <a:spLocks noGrp="1"/>
          </p:cNvSpPr>
          <p:nvPr>
            <p:ph type="ftr" sz="quarter" idx="11"/>
          </p:nvPr>
        </p:nvSpPr>
        <p:spPr/>
        <p:txBody>
          <a:bodyPr/>
          <a:lstStyle/>
          <a:p>
            <a:endParaRPr lang="en-ZW"/>
          </a:p>
        </p:txBody>
      </p:sp>
      <p:sp>
        <p:nvSpPr>
          <p:cNvPr id="27" name="Slide Number Placeholder 26"/>
          <p:cNvSpPr>
            <a:spLocks noGrp="1"/>
          </p:cNvSpPr>
          <p:nvPr>
            <p:ph type="sldNum" sz="quarter" idx="12"/>
          </p:nvPr>
        </p:nvSpPr>
        <p:spPr/>
        <p:txBody>
          <a:bodyPr/>
          <a:lstStyle/>
          <a:p>
            <a:fld id="{517558B5-0E20-4B5C-9E09-95D33A9B7BDF}" type="slidenum">
              <a:rPr lang="en-ZW" smtClean="0"/>
              <a:pPr/>
              <a:t>‹#›</a:t>
            </a:fld>
            <a:endParaRPr lang="en-ZW"/>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D6FEC-1E0E-4799-8841-A27B15A77C04}" type="datetimeFigureOut">
              <a:rPr lang="en-US" smtClean="0"/>
              <a:pPr/>
              <a:t>11/1/2016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D6FEC-1E0E-4799-8841-A27B15A77C04}" type="datetimeFigureOut">
              <a:rPr lang="en-US" smtClean="0"/>
              <a:pPr/>
              <a:t>11/1/2016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9D6FEC-1E0E-4799-8841-A27B15A77C04}" type="datetimeFigureOut">
              <a:rPr lang="en-US" smtClean="0"/>
              <a:pPr/>
              <a:t>11/1/2016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9D6FEC-1E0E-4799-8841-A27B15A77C04}" type="datetimeFigureOut">
              <a:rPr lang="en-US" smtClean="0"/>
              <a:pPr/>
              <a:t>11/1/2016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517558B5-0E20-4B5C-9E09-95D33A9B7BDF}" type="slidenum">
              <a:rPr lang="en-ZW" smtClean="0"/>
              <a:pPr/>
              <a:t>‹#›</a:t>
            </a:fld>
            <a:endParaRPr lang="en-Z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9D6FEC-1E0E-4799-8841-A27B15A77C04}" type="datetimeFigureOut">
              <a:rPr lang="en-US" smtClean="0"/>
              <a:pPr/>
              <a:t>11/1/2016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9D6FEC-1E0E-4799-8841-A27B15A77C04}" type="datetimeFigureOut">
              <a:rPr lang="en-US" smtClean="0"/>
              <a:pPr/>
              <a:t>11/1/2016</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9D6FEC-1E0E-4799-8841-A27B15A77C04}" type="datetimeFigureOut">
              <a:rPr lang="en-US" smtClean="0"/>
              <a:pPr/>
              <a:t>11/1/2016</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9D6FEC-1E0E-4799-8841-A27B15A77C04}" type="datetimeFigureOut">
              <a:rPr lang="en-US" smtClean="0"/>
              <a:pPr/>
              <a:t>11/1/2016</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9D6FEC-1E0E-4799-8841-A27B15A77C04}" type="datetimeFigureOut">
              <a:rPr lang="en-US" smtClean="0"/>
              <a:pPr/>
              <a:t>11/1/2016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517558B5-0E20-4B5C-9E09-95D33A9B7BDF}" type="slidenum">
              <a:rPr lang="en-ZW" smtClean="0"/>
              <a:pPr/>
              <a:t>‹#›</a:t>
            </a:fld>
            <a:endParaRPr lang="en-Z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9D6FEC-1E0E-4799-8841-A27B15A77C04}" type="datetimeFigureOut">
              <a:rPr lang="en-US" smtClean="0"/>
              <a:pPr/>
              <a:t>11/1/2016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a:xfrm>
            <a:off x="8077200" y="6356350"/>
            <a:ext cx="609600" cy="365125"/>
          </a:xfrm>
        </p:spPr>
        <p:txBody>
          <a:bodyPr/>
          <a:lstStyle/>
          <a:p>
            <a:fld id="{517558B5-0E20-4B5C-9E09-95D33A9B7BDF}" type="slidenum">
              <a:rPr lang="en-ZW" smtClean="0"/>
              <a:pPr/>
              <a:t>‹#›</a:t>
            </a:fld>
            <a:endParaRPr lang="en-ZW"/>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9D6FEC-1E0E-4799-8841-A27B15A77C04}" type="datetimeFigureOut">
              <a:rPr lang="en-US" smtClean="0"/>
              <a:pPr/>
              <a:t>11/1/2016</a:t>
            </a:fld>
            <a:endParaRPr lang="en-ZW"/>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ZW"/>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7558B5-0E20-4B5C-9E09-95D33A9B7BDF}" type="slidenum">
              <a:rPr lang="en-ZW" smtClean="0"/>
              <a:pPr/>
              <a:t>‹#›</a:t>
            </a:fld>
            <a:endParaRPr lang="en-ZW"/>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19200" y="1143000"/>
            <a:ext cx="7924800" cy="3984625"/>
          </a:xfrm>
        </p:spPr>
        <p:txBody>
          <a:bodyPr>
            <a:normAutofit/>
          </a:bodyPr>
          <a:lstStyle/>
          <a:p>
            <a:r>
              <a:rPr lang="en-ZW" dirty="0" smtClean="0"/>
              <a:t>ZIMBABWE ELECTION SUPPORT NETWORK 2018 ELECTION DIALOGUE FOR SUSTAINABLE ELECTORAL REFORMS IN ZIMBABWE</a:t>
            </a:r>
            <a:endParaRPr lang="en-Z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Players in Political Conflict</a:t>
            </a:r>
            <a:endParaRPr lang="en-ZW" dirty="0"/>
          </a:p>
        </p:txBody>
      </p:sp>
      <p:sp>
        <p:nvSpPr>
          <p:cNvPr id="3" name="Content Placeholder 2"/>
          <p:cNvSpPr>
            <a:spLocks noGrp="1"/>
          </p:cNvSpPr>
          <p:nvPr>
            <p:ph idx="1"/>
          </p:nvPr>
        </p:nvSpPr>
        <p:spPr>
          <a:xfrm>
            <a:off x="457200" y="1935480"/>
            <a:ext cx="8153400" cy="4160520"/>
          </a:xfrm>
        </p:spPr>
        <p:txBody>
          <a:bodyPr>
            <a:noAutofit/>
          </a:bodyPr>
          <a:lstStyle/>
          <a:p>
            <a:pPr lvl="0"/>
            <a:r>
              <a:rPr lang="en-ZW" sz="3200" dirty="0" smtClean="0"/>
              <a:t>Intolerant individual</a:t>
            </a:r>
          </a:p>
          <a:p>
            <a:pPr lvl="0"/>
            <a:r>
              <a:rPr lang="en-ZW" sz="3200" dirty="0" smtClean="0"/>
              <a:t>Intolerant communities</a:t>
            </a:r>
          </a:p>
          <a:p>
            <a:pPr lvl="0"/>
            <a:r>
              <a:rPr lang="en-ZW" sz="3200" dirty="0" smtClean="0"/>
              <a:t>Political parties and or members of such</a:t>
            </a:r>
          </a:p>
          <a:p>
            <a:pPr lvl="0"/>
            <a:r>
              <a:rPr lang="en-ZW" sz="3200" dirty="0" smtClean="0"/>
              <a:t>State institutions (bias, neglect, violation)</a:t>
            </a:r>
          </a:p>
          <a:p>
            <a:pPr lvl="0"/>
            <a:r>
              <a:rPr lang="en-ZW" sz="3200" dirty="0" smtClean="0"/>
              <a:t>State arms (dereliction or violation)</a:t>
            </a:r>
          </a:p>
          <a:p>
            <a:pPr lvl="0"/>
            <a:r>
              <a:rPr lang="en-ZW" sz="3200" dirty="0" smtClean="0"/>
              <a:t>Leaders in community, parties, government</a:t>
            </a:r>
          </a:p>
          <a:p>
            <a:pPr lvl="0"/>
            <a:r>
              <a:rPr lang="en-ZW" sz="3200" dirty="0" smtClean="0"/>
              <a:t>Threatened rulers</a:t>
            </a:r>
          </a:p>
        </p:txBody>
      </p:sp>
    </p:spTree>
    <p:extLst>
      <p:ext uri="{BB962C8B-B14F-4D97-AF65-F5344CB8AC3E}">
        <p14:creationId xmlns:p14="http://schemas.microsoft.com/office/powerpoint/2010/main" val="798280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LEADING EXAMPLES OF </a:t>
            </a:r>
            <a:r>
              <a:rPr lang="en-ZW" dirty="0" smtClean="0"/>
              <a:t>ELECTORAL </a:t>
            </a:r>
            <a:r>
              <a:rPr lang="en-ZW" dirty="0" smtClean="0"/>
              <a:t>RELATED CONFLICT IN ZIMBABWE </a:t>
            </a:r>
            <a:endParaRPr lang="en-ZW" dirty="0"/>
          </a:p>
        </p:txBody>
      </p:sp>
      <p:sp>
        <p:nvSpPr>
          <p:cNvPr id="3" name="Content Placeholder 2"/>
          <p:cNvSpPr>
            <a:spLocks noGrp="1"/>
          </p:cNvSpPr>
          <p:nvPr>
            <p:ph idx="1"/>
          </p:nvPr>
        </p:nvSpPr>
        <p:spPr/>
        <p:txBody>
          <a:bodyPr>
            <a:normAutofit/>
          </a:bodyPr>
          <a:lstStyle/>
          <a:p>
            <a:pPr lvl="0"/>
            <a:r>
              <a:rPr lang="en-ZW" sz="2200" b="1" dirty="0" smtClean="0"/>
              <a:t>OUTRIGHT VIOLENCE AND INTITMIDATION (pre)</a:t>
            </a:r>
          </a:p>
          <a:p>
            <a:pPr lvl="0"/>
            <a:r>
              <a:rPr lang="en-ZW" sz="2200" b="1" dirty="0" smtClean="0"/>
              <a:t>DISENFRANCHISEMENT </a:t>
            </a:r>
            <a:r>
              <a:rPr lang="en-ZW" sz="1800" b="1" dirty="0" smtClean="0"/>
              <a:t>(REGISTRATION, QUALIFICATION, VOTING, COUNTING, MANAGEMENT OF RESULTS).</a:t>
            </a:r>
          </a:p>
          <a:p>
            <a:pPr lvl="0"/>
            <a:r>
              <a:rPr lang="en-ZW" sz="2200" b="1" dirty="0" smtClean="0"/>
              <a:t>IMPEDING SOME AND ENABLING OTHER COMPETITORS (voters rolls quality and or access)</a:t>
            </a:r>
          </a:p>
          <a:p>
            <a:pPr lvl="0"/>
            <a:r>
              <a:rPr lang="en-ZW" sz="2200" b="1" dirty="0" smtClean="0"/>
              <a:t>ABUSE </a:t>
            </a:r>
            <a:r>
              <a:rPr lang="en-ZW" sz="2200" b="1" dirty="0"/>
              <a:t>OF THE SPECIAL VOTING SYSTEM</a:t>
            </a:r>
            <a:endParaRPr lang="en-ZW" sz="2200" dirty="0"/>
          </a:p>
          <a:p>
            <a:pPr lvl="0"/>
            <a:r>
              <a:rPr lang="en-ZW" sz="2200" b="1" dirty="0" smtClean="0"/>
              <a:t>INTIMIDATION/VIOLENCE </a:t>
            </a:r>
            <a:r>
              <a:rPr lang="en-ZW" sz="2200" b="1" dirty="0"/>
              <a:t>AND VOTING UNDER DURRESS. </a:t>
            </a:r>
            <a:r>
              <a:rPr lang="en-ZW" sz="2200" b="1" dirty="0" smtClean="0"/>
              <a:t>(during)</a:t>
            </a:r>
            <a:endParaRPr lang="en-ZW" sz="2200" b="1" dirty="0"/>
          </a:p>
          <a:p>
            <a:pPr lvl="0"/>
            <a:r>
              <a:rPr lang="en-ZW" sz="2200" b="1" dirty="0" smtClean="0"/>
              <a:t>VOTE BUYING or politicisation of state resources.</a:t>
            </a:r>
          </a:p>
          <a:p>
            <a:pPr lvl="0"/>
            <a:r>
              <a:rPr lang="en-ZW" sz="2200" b="1" dirty="0"/>
              <a:t> </a:t>
            </a:r>
            <a:r>
              <a:rPr lang="en-ZW" sz="2200" b="1" dirty="0" smtClean="0"/>
              <a:t>STAFFING state institutions with partisan personnel</a:t>
            </a:r>
          </a:p>
          <a:p>
            <a:pPr lvl="0"/>
            <a:r>
              <a:rPr lang="en-ZW" sz="2200" b="1" dirty="0" smtClean="0"/>
              <a:t>HIGH HANDENESS in electoral administration.</a:t>
            </a:r>
          </a:p>
          <a:p>
            <a:pPr lvl="0"/>
            <a:endParaRPr lang="en-ZW" dirty="0"/>
          </a:p>
          <a:p>
            <a:pPr>
              <a:buNone/>
            </a:pPr>
            <a:endParaRPr lang="en-ZW" dirty="0"/>
          </a:p>
          <a:p>
            <a:endParaRPr lang="en-Z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smtClean="0"/>
              <a:t>NATURE OF ELECTORAL RELATED CONFLICTS IN ZIMBABWE</a:t>
            </a:r>
            <a:endParaRPr lang="en-ZW" dirty="0"/>
          </a:p>
        </p:txBody>
      </p:sp>
      <p:sp>
        <p:nvSpPr>
          <p:cNvPr id="3" name="Content Placeholder 2"/>
          <p:cNvSpPr>
            <a:spLocks noGrp="1"/>
          </p:cNvSpPr>
          <p:nvPr>
            <p:ph idx="1"/>
          </p:nvPr>
        </p:nvSpPr>
        <p:spPr>
          <a:xfrm>
            <a:off x="457200" y="1935480"/>
            <a:ext cx="8229600" cy="3931920"/>
          </a:xfrm>
        </p:spPr>
        <p:txBody>
          <a:bodyPr>
            <a:normAutofit/>
          </a:bodyPr>
          <a:lstStyle/>
          <a:p>
            <a:pPr lvl="0"/>
            <a:r>
              <a:rPr lang="en-ZW" sz="2000" b="1" dirty="0"/>
              <a:t>G</a:t>
            </a:r>
            <a:r>
              <a:rPr lang="en-ZW" sz="2000" b="1" dirty="0" smtClean="0"/>
              <a:t>ross state media monopoly and bias</a:t>
            </a:r>
            <a:endParaRPr lang="en-ZW" sz="2000" dirty="0" smtClean="0"/>
          </a:p>
          <a:p>
            <a:r>
              <a:rPr lang="en-ZW" sz="2000" b="1" dirty="0"/>
              <a:t>C</a:t>
            </a:r>
            <a:r>
              <a:rPr lang="en-ZW" sz="2000" b="1" dirty="0" smtClean="0"/>
              <a:t>riminalisation of voter education</a:t>
            </a:r>
          </a:p>
          <a:p>
            <a:r>
              <a:rPr lang="en-ZW" sz="2000" b="1" dirty="0"/>
              <a:t>A</a:t>
            </a:r>
            <a:r>
              <a:rPr lang="en-ZW" sz="2000" b="1" dirty="0" smtClean="0"/>
              <a:t>buse or theft or state resources for POLITICAL PARTIES</a:t>
            </a:r>
          </a:p>
          <a:p>
            <a:r>
              <a:rPr lang="en-ZW" sz="2000" b="1" dirty="0"/>
              <a:t>C</a:t>
            </a:r>
            <a:r>
              <a:rPr lang="en-ZW" sz="2000" b="1" dirty="0" smtClean="0"/>
              <a:t>riminalisation of dissent or expression of such</a:t>
            </a:r>
          </a:p>
          <a:p>
            <a:r>
              <a:rPr lang="en-ZW" sz="2000" b="1" dirty="0" smtClean="0"/>
              <a:t>Dem0nisation of democratic discourse.</a:t>
            </a:r>
          </a:p>
          <a:p>
            <a:r>
              <a:rPr lang="en-ZW" sz="2000" b="1" dirty="0" smtClean="0"/>
              <a:t>Mistrust of institutions, persons and processes.</a:t>
            </a:r>
          </a:p>
          <a:p>
            <a:r>
              <a:rPr lang="en-ZW" sz="2000" b="1" dirty="0" smtClean="0"/>
              <a:t>Conflicted roles of key personnel.</a:t>
            </a:r>
          </a:p>
          <a:p>
            <a:r>
              <a:rPr lang="en-ZW" sz="2000" b="1" dirty="0" smtClean="0"/>
              <a:t>Double standards in application of rules or laws.</a:t>
            </a:r>
          </a:p>
          <a:p>
            <a:r>
              <a:rPr lang="en-ZW" sz="2000" b="1" dirty="0" smtClean="0"/>
              <a:t>Impunity by those above the law.</a:t>
            </a:r>
          </a:p>
          <a:p>
            <a:r>
              <a:rPr lang="en-ZW" sz="2000" b="1" dirty="0" smtClean="0"/>
              <a:t>Discord between good framework and culture, practice, ideology</a:t>
            </a:r>
          </a:p>
          <a:p>
            <a:endParaRPr lang="en-ZW" sz="2000" b="1" dirty="0" smtClean="0"/>
          </a:p>
          <a:p>
            <a:endParaRPr lang="en-ZW" sz="2000" dirty="0"/>
          </a:p>
          <a:p>
            <a:endParaRPr lang="en-ZW"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W" sz="3200" dirty="0" smtClean="0"/>
              <a:t>EXPERIENCE OF EFFECTIVENESS </a:t>
            </a:r>
            <a:r>
              <a:rPr lang="en-ZW" sz="3200" dirty="0" smtClean="0"/>
              <a:t>OF THE EXISTING DISPUTE </a:t>
            </a:r>
            <a:r>
              <a:rPr lang="en-ZW" sz="3200" dirty="0" smtClean="0"/>
              <a:t>RESOLUTION MECHANISMS</a:t>
            </a:r>
            <a:endParaRPr lang="en-ZW" sz="3200" dirty="0"/>
          </a:p>
        </p:txBody>
      </p:sp>
      <p:sp>
        <p:nvSpPr>
          <p:cNvPr id="3" name="Content Placeholder 2"/>
          <p:cNvSpPr>
            <a:spLocks noGrp="1"/>
          </p:cNvSpPr>
          <p:nvPr>
            <p:ph idx="1"/>
          </p:nvPr>
        </p:nvSpPr>
        <p:spPr/>
        <p:txBody>
          <a:bodyPr>
            <a:normAutofit fontScale="92500" lnSpcReduction="10000"/>
          </a:bodyPr>
          <a:lstStyle/>
          <a:p>
            <a:r>
              <a:rPr lang="en-ZW" b="1" dirty="0" smtClean="0"/>
              <a:t>ZEC</a:t>
            </a:r>
          </a:p>
          <a:p>
            <a:pPr lvl="1"/>
            <a:r>
              <a:rPr lang="en-ZW" b="1" dirty="0" smtClean="0"/>
              <a:t>LEADERSHIP AND STAFFING</a:t>
            </a:r>
          </a:p>
          <a:p>
            <a:pPr lvl="1"/>
            <a:r>
              <a:rPr lang="en-ZW" b="1" dirty="0" smtClean="0"/>
              <a:t>RESOURCES</a:t>
            </a:r>
          </a:p>
          <a:p>
            <a:pPr lvl="1"/>
            <a:r>
              <a:rPr lang="en-ZW" b="1" dirty="0" smtClean="0"/>
              <a:t>TRUST LEVELS</a:t>
            </a:r>
          </a:p>
          <a:p>
            <a:pPr lvl="1"/>
            <a:r>
              <a:rPr lang="en-ZW" b="1" dirty="0" smtClean="0"/>
              <a:t>DAMAGED TRACK RECORD</a:t>
            </a:r>
          </a:p>
          <a:p>
            <a:pPr lvl="1"/>
            <a:r>
              <a:rPr lang="en-ZW" b="1" dirty="0" smtClean="0"/>
              <a:t>WEAK OR BIASED STATE INSTITUTIONS</a:t>
            </a:r>
          </a:p>
          <a:p>
            <a:r>
              <a:rPr lang="en-ZW" b="1" dirty="0" smtClean="0"/>
              <a:t>COURTS</a:t>
            </a:r>
          </a:p>
          <a:p>
            <a:pPr lvl="1"/>
            <a:r>
              <a:rPr lang="en-ZW" b="1" dirty="0" smtClean="0"/>
              <a:t>Complicity in results delay</a:t>
            </a:r>
          </a:p>
          <a:p>
            <a:pPr lvl="1"/>
            <a:r>
              <a:rPr lang="en-ZW" b="1" dirty="0" smtClean="0"/>
              <a:t>Technicalities to shoot cases</a:t>
            </a:r>
          </a:p>
          <a:p>
            <a:pPr lvl="1"/>
            <a:r>
              <a:rPr lang="en-ZW" b="1" dirty="0" smtClean="0"/>
              <a:t>Zeal to support </a:t>
            </a:r>
            <a:r>
              <a:rPr lang="en-ZW" b="1" dirty="0" err="1" smtClean="0"/>
              <a:t>gvt</a:t>
            </a:r>
            <a:r>
              <a:rPr lang="en-ZW" b="1" dirty="0" smtClean="0"/>
              <a:t> early elections</a:t>
            </a:r>
          </a:p>
          <a:p>
            <a:pPr lvl="1"/>
            <a:r>
              <a:rPr lang="en-ZW" b="1" dirty="0" smtClean="0"/>
              <a:t>Poor jurisprudence</a:t>
            </a:r>
            <a:endParaRPr lang="en-ZW"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W" sz="3200" dirty="0" smtClean="0"/>
              <a:t>EXPERIENCE OF EFFECTIVENESS </a:t>
            </a:r>
            <a:r>
              <a:rPr lang="en-ZW" sz="3200" dirty="0" smtClean="0"/>
              <a:t>OF THE EXISTING DISPUTE </a:t>
            </a:r>
            <a:r>
              <a:rPr lang="en-ZW" sz="3200" dirty="0" smtClean="0"/>
              <a:t>RESOLUTION MECHANISMS</a:t>
            </a:r>
            <a:endParaRPr lang="en-ZW" sz="3200" dirty="0"/>
          </a:p>
        </p:txBody>
      </p:sp>
      <p:sp>
        <p:nvSpPr>
          <p:cNvPr id="3" name="Content Placeholder 2"/>
          <p:cNvSpPr>
            <a:spLocks noGrp="1"/>
          </p:cNvSpPr>
          <p:nvPr>
            <p:ph idx="1"/>
          </p:nvPr>
        </p:nvSpPr>
        <p:spPr/>
        <p:txBody>
          <a:bodyPr>
            <a:normAutofit fontScale="85000" lnSpcReduction="20000"/>
          </a:bodyPr>
          <a:lstStyle/>
          <a:p>
            <a:r>
              <a:rPr lang="en-ZW" b="1" dirty="0" smtClean="0"/>
              <a:t>LAW</a:t>
            </a:r>
          </a:p>
          <a:p>
            <a:pPr lvl="1"/>
            <a:r>
              <a:rPr lang="en-ZW" b="1" dirty="0" smtClean="0"/>
              <a:t>CONFLICT BASED</a:t>
            </a:r>
          </a:p>
          <a:p>
            <a:pPr lvl="1"/>
            <a:r>
              <a:rPr lang="en-ZW" b="1" dirty="0" smtClean="0"/>
              <a:t>WINNER TAKE ALL BASIS</a:t>
            </a:r>
          </a:p>
          <a:p>
            <a:pPr lvl="1"/>
            <a:r>
              <a:rPr lang="en-ZW" b="1" dirty="0" smtClean="0"/>
              <a:t>TOO TECHNICAL</a:t>
            </a:r>
          </a:p>
          <a:p>
            <a:pPr lvl="1"/>
            <a:r>
              <a:rPr lang="en-ZW" b="1" dirty="0" smtClean="0"/>
              <a:t>REACTIVE</a:t>
            </a:r>
          </a:p>
          <a:p>
            <a:pPr lvl="1"/>
            <a:r>
              <a:rPr lang="en-ZW" b="1" dirty="0" smtClean="0"/>
              <a:t>PARTISAN APPLICATION</a:t>
            </a:r>
          </a:p>
          <a:p>
            <a:pPr lvl="1"/>
            <a:r>
              <a:rPr lang="en-ZW" b="1" dirty="0" smtClean="0"/>
              <a:t>BADLY ADJUDICATED</a:t>
            </a:r>
            <a:endParaRPr lang="en-ZW" b="1" dirty="0" smtClean="0"/>
          </a:p>
          <a:p>
            <a:r>
              <a:rPr lang="en-ZW" b="1" dirty="0" smtClean="0"/>
              <a:t>COURTS</a:t>
            </a:r>
          </a:p>
          <a:p>
            <a:pPr lvl="1"/>
            <a:r>
              <a:rPr lang="en-ZW" b="1" dirty="0" smtClean="0"/>
              <a:t>Complicity in results delay (LETTING FIRES RAGE)</a:t>
            </a:r>
          </a:p>
          <a:p>
            <a:pPr lvl="1"/>
            <a:r>
              <a:rPr lang="en-ZW" b="1" dirty="0" smtClean="0"/>
              <a:t>Technicalities to shoot cases, mad rules</a:t>
            </a:r>
          </a:p>
          <a:p>
            <a:pPr lvl="1"/>
            <a:r>
              <a:rPr lang="en-ZW" b="1" dirty="0" smtClean="0"/>
              <a:t>Zeal to support </a:t>
            </a:r>
            <a:r>
              <a:rPr lang="en-ZW" b="1" dirty="0" err="1" smtClean="0"/>
              <a:t>gvt</a:t>
            </a:r>
            <a:r>
              <a:rPr lang="en-ZW" b="1" dirty="0" smtClean="0"/>
              <a:t> early elections (STARTING FIRES)</a:t>
            </a:r>
          </a:p>
          <a:p>
            <a:pPr lvl="1"/>
            <a:r>
              <a:rPr lang="en-ZW" b="1" dirty="0" smtClean="0"/>
              <a:t>Poor jurisprudence</a:t>
            </a:r>
          </a:p>
          <a:p>
            <a:pPr lvl="1"/>
            <a:r>
              <a:rPr lang="en-ZW" b="1" dirty="0" smtClean="0"/>
              <a:t>NO URGENCY to hear or rule</a:t>
            </a:r>
          </a:p>
          <a:p>
            <a:pPr lvl="1"/>
            <a:r>
              <a:rPr lang="en-ZW" b="1" dirty="0" smtClean="0"/>
              <a:t>EXCUSES</a:t>
            </a:r>
            <a:endParaRPr lang="en-ZW" b="1" dirty="0"/>
          </a:p>
        </p:txBody>
      </p:sp>
    </p:spTree>
    <p:extLst>
      <p:ext uri="{BB962C8B-B14F-4D97-AF65-F5344CB8AC3E}">
        <p14:creationId xmlns:p14="http://schemas.microsoft.com/office/powerpoint/2010/main" val="177210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W" sz="3200" dirty="0" smtClean="0"/>
              <a:t>EXPERIENCE OF EFFECTIVENESS </a:t>
            </a:r>
            <a:r>
              <a:rPr lang="en-ZW" sz="3200" dirty="0" smtClean="0"/>
              <a:t>OF THE EXISTING DISPUTE </a:t>
            </a:r>
            <a:r>
              <a:rPr lang="en-ZW" sz="3200" dirty="0" smtClean="0"/>
              <a:t>RESOLUTION MECHANISMS</a:t>
            </a:r>
            <a:endParaRPr lang="en-ZW" sz="3200" dirty="0"/>
          </a:p>
        </p:txBody>
      </p:sp>
      <p:sp>
        <p:nvSpPr>
          <p:cNvPr id="3" name="Content Placeholder 2"/>
          <p:cNvSpPr>
            <a:spLocks noGrp="1"/>
          </p:cNvSpPr>
          <p:nvPr>
            <p:ph idx="1"/>
          </p:nvPr>
        </p:nvSpPr>
        <p:spPr/>
        <p:txBody>
          <a:bodyPr>
            <a:normAutofit lnSpcReduction="10000"/>
          </a:bodyPr>
          <a:lstStyle/>
          <a:p>
            <a:r>
              <a:rPr lang="en-ZW" b="1" dirty="0" smtClean="0"/>
              <a:t>COMMUNITY</a:t>
            </a:r>
          </a:p>
          <a:p>
            <a:pPr lvl="1"/>
            <a:r>
              <a:rPr lang="en-ZW" b="1" dirty="0" smtClean="0"/>
              <a:t>UNDERMINED TRANDITIONAL SYSTEMS</a:t>
            </a:r>
          </a:p>
          <a:p>
            <a:pPr lvl="1"/>
            <a:r>
              <a:rPr lang="en-ZW" b="1" dirty="0" smtClean="0"/>
              <a:t>DISMPOWERED OR POLITICISED TRADITIONAL LEADERS</a:t>
            </a:r>
          </a:p>
          <a:p>
            <a:pPr lvl="1"/>
            <a:r>
              <a:rPr lang="en-ZW" b="1" dirty="0" smtClean="0"/>
              <a:t>PARALYSIS OF COMMAND STRUCTURE</a:t>
            </a:r>
          </a:p>
          <a:p>
            <a:pPr lvl="1"/>
            <a:r>
              <a:rPr lang="en-ZW" b="1" dirty="0" smtClean="0"/>
              <a:t>POLITICAL PATRONAGE</a:t>
            </a:r>
          </a:p>
          <a:p>
            <a:r>
              <a:rPr lang="en-ZW" b="1" dirty="0" smtClean="0"/>
              <a:t>POLITICAL PARTIES</a:t>
            </a:r>
          </a:p>
          <a:p>
            <a:pPr lvl="1"/>
            <a:r>
              <a:rPr lang="en-ZW" b="1" dirty="0" smtClean="0"/>
              <a:t>CULTURE OF INTOLLERANCE</a:t>
            </a:r>
          </a:p>
          <a:p>
            <a:pPr lvl="1"/>
            <a:r>
              <a:rPr lang="en-ZW" b="1" dirty="0" smtClean="0"/>
              <a:t>SURVIVAL POLITICS</a:t>
            </a:r>
          </a:p>
          <a:p>
            <a:pPr lvl="1"/>
            <a:r>
              <a:rPr lang="en-ZW" b="1" dirty="0" smtClean="0"/>
              <a:t>IDIOLOGICAL ACID</a:t>
            </a:r>
          </a:p>
        </p:txBody>
      </p:sp>
    </p:spTree>
    <p:extLst>
      <p:ext uri="{BB962C8B-B14F-4D97-AF65-F5344CB8AC3E}">
        <p14:creationId xmlns:p14="http://schemas.microsoft.com/office/powerpoint/2010/main" val="137006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CONCLUSION</a:t>
            </a:r>
            <a:endParaRPr lang="en-ZW" dirty="0"/>
          </a:p>
        </p:txBody>
      </p:sp>
      <p:sp>
        <p:nvSpPr>
          <p:cNvPr id="3" name="Content Placeholder 2"/>
          <p:cNvSpPr>
            <a:spLocks noGrp="1"/>
          </p:cNvSpPr>
          <p:nvPr>
            <p:ph idx="1"/>
          </p:nvPr>
        </p:nvSpPr>
        <p:spPr>
          <a:xfrm>
            <a:off x="457200" y="1935480"/>
            <a:ext cx="8229600" cy="3703320"/>
          </a:xfrm>
        </p:spPr>
        <p:txBody>
          <a:bodyPr>
            <a:normAutofit lnSpcReduction="10000"/>
          </a:bodyPr>
          <a:lstStyle/>
          <a:p>
            <a:r>
              <a:rPr lang="en-ZW" b="1" smtClean="0"/>
              <a:t>VERDICT</a:t>
            </a:r>
            <a:endParaRPr lang="en-ZW" b="1" dirty="0" smtClean="0"/>
          </a:p>
          <a:p>
            <a:pPr lvl="1"/>
            <a:r>
              <a:rPr lang="en-ZW" b="1" dirty="0" smtClean="0"/>
              <a:t>We have a semblance of correct institutions &amp; laws</a:t>
            </a:r>
          </a:p>
          <a:p>
            <a:pPr lvl="1"/>
            <a:r>
              <a:rPr lang="en-ZW" b="1" dirty="0" smtClean="0"/>
              <a:t>We can tick off the boxes</a:t>
            </a:r>
          </a:p>
          <a:p>
            <a:pPr lvl="1"/>
            <a:r>
              <a:rPr lang="en-ZW" b="1" dirty="0" smtClean="0"/>
              <a:t>But we acting out compliance</a:t>
            </a:r>
          </a:p>
          <a:p>
            <a:r>
              <a:rPr lang="en-ZW" b="1" dirty="0" smtClean="0"/>
              <a:t>Our reality is dictated by our wounded hearts, our scarred minds, and our perverted perception of power and our enculturation to resolve conflict violently and win contests dishonestly and to destroy the opponent.</a:t>
            </a:r>
            <a:endParaRPr lang="en-ZW"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715962"/>
          </a:xfrm>
        </p:spPr>
        <p:txBody>
          <a:bodyPr>
            <a:noAutofit/>
          </a:bodyPr>
          <a:lstStyle/>
          <a:p>
            <a:r>
              <a:rPr lang="en-ZW" sz="4000" dirty="0" smtClean="0"/>
              <a:t>WHERE WE ARE….</a:t>
            </a:r>
            <a:endParaRPr lang="en-ZW" sz="4000" dirty="0"/>
          </a:p>
        </p:txBody>
      </p:sp>
      <p:pic>
        <p:nvPicPr>
          <p:cNvPr id="4" name="Content Placeholder 3" descr="C:\Users\my pc\Desktop\mr bere\IMG_20161030_232022.jpg"/>
          <p:cNvPicPr>
            <a:picLocks noGrp="1"/>
          </p:cNvPicPr>
          <p:nvPr>
            <p:ph idx="1"/>
          </p:nvPr>
        </p:nvPicPr>
        <p:blipFill>
          <a:blip r:embed="rId2" cstate="print"/>
          <a:stretch>
            <a:fillRect/>
          </a:stretch>
        </p:blipFill>
        <p:spPr bwMode="auto">
          <a:xfrm>
            <a:off x="838200" y="1295400"/>
            <a:ext cx="7315200" cy="4572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ZW" dirty="0" smtClean="0"/>
              <a:t>WHERE WE SHOULD BE HEADED</a:t>
            </a:r>
            <a:endParaRPr lang="en-ZW" dirty="0"/>
          </a:p>
        </p:txBody>
      </p:sp>
      <p:pic>
        <p:nvPicPr>
          <p:cNvPr id="4" name="Content Placeholder 3" descr="C:\Users\my pc\Desktop\mr bere\IMG_20161101_040553.jpg"/>
          <p:cNvPicPr>
            <a:picLocks noGrp="1"/>
          </p:cNvPicPr>
          <p:nvPr>
            <p:ph idx="1"/>
          </p:nvPr>
        </p:nvPicPr>
        <p:blipFill>
          <a:blip r:embed="rId2" cstate="print"/>
          <a:srcRect/>
          <a:stretch>
            <a:fillRect/>
          </a:stretch>
        </p:blipFill>
        <p:spPr bwMode="auto">
          <a:xfrm>
            <a:off x="1143000" y="990601"/>
            <a:ext cx="6781799" cy="5105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2362200"/>
          </a:xfrm>
        </p:spPr>
        <p:txBody>
          <a:bodyPr/>
          <a:lstStyle/>
          <a:p>
            <a:pPr marL="0" indent="0">
              <a:buNone/>
            </a:pPr>
            <a:r>
              <a:rPr lang="en-ZW" b="1" dirty="0" smtClean="0"/>
              <a:t>                             </a:t>
            </a:r>
            <a:endParaRPr lang="en-ZW" b="1" dirty="0"/>
          </a:p>
        </p:txBody>
      </p:sp>
      <p:sp>
        <p:nvSpPr>
          <p:cNvPr id="4" name="Title 3"/>
          <p:cNvSpPr>
            <a:spLocks noGrp="1"/>
          </p:cNvSpPr>
          <p:nvPr>
            <p:ph type="title"/>
          </p:nvPr>
        </p:nvSpPr>
        <p:spPr>
          <a:xfrm>
            <a:off x="381000" y="2590800"/>
            <a:ext cx="8229600" cy="1143000"/>
          </a:xfrm>
        </p:spPr>
        <p:txBody>
          <a:bodyPr>
            <a:normAutofit/>
          </a:bodyPr>
          <a:lstStyle/>
          <a:p>
            <a:pPr algn="ctr"/>
            <a:r>
              <a:rPr lang="en-ZW" sz="7200" dirty="0"/>
              <a:t>t</a:t>
            </a:r>
            <a:r>
              <a:rPr lang="en-ZW" sz="7200" dirty="0" smtClean="0"/>
              <a:t>he end</a:t>
            </a:r>
            <a:endParaRPr lang="en-ZW"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733800"/>
          </a:xfrm>
        </p:spPr>
        <p:txBody>
          <a:bodyPr>
            <a:normAutofit fontScale="90000"/>
          </a:bodyPr>
          <a:lstStyle/>
          <a:p>
            <a:pPr algn="ctr"/>
            <a:r>
              <a:rPr lang="en-ZW" sz="5400" b="1" dirty="0"/>
              <a:t>An investigation into the nature of electoral related conflict in    Zimbabwe and the effectiveness of the existing dispute resolution </a:t>
            </a:r>
            <a:r>
              <a:rPr lang="en-ZW" sz="5400" b="1" dirty="0" smtClean="0"/>
              <a:t>mechanisms.</a:t>
            </a:r>
            <a:endParaRPr lang="en-US" dirty="0"/>
          </a:p>
        </p:txBody>
      </p:sp>
      <p:sp>
        <p:nvSpPr>
          <p:cNvPr id="3" name="Content Placeholder 2"/>
          <p:cNvSpPr>
            <a:spLocks noGrp="1"/>
          </p:cNvSpPr>
          <p:nvPr>
            <p:ph idx="1"/>
          </p:nvPr>
        </p:nvSpPr>
        <p:spPr>
          <a:xfrm>
            <a:off x="457200" y="4343400"/>
            <a:ext cx="8229600" cy="1447800"/>
          </a:xfrm>
          <a:ln cmpd="tri">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a:lstStyle/>
          <a:p>
            <a:pPr marL="0" indent="0" algn="ctr">
              <a:buNone/>
            </a:pPr>
            <a:r>
              <a:rPr lang="en-US" b="1" dirty="0" err="1" smtClean="0">
                <a:solidFill>
                  <a:schemeClr val="accent6">
                    <a:lumMod val="60000"/>
                    <a:lumOff val="40000"/>
                  </a:schemeClr>
                </a:solidFill>
              </a:rPr>
              <a:t>Tino</a:t>
            </a:r>
            <a:r>
              <a:rPr lang="en-US" b="1" dirty="0" smtClean="0">
                <a:solidFill>
                  <a:schemeClr val="accent6">
                    <a:lumMod val="60000"/>
                    <a:lumOff val="40000"/>
                  </a:schemeClr>
                </a:solidFill>
              </a:rPr>
              <a:t> </a:t>
            </a:r>
            <a:r>
              <a:rPr lang="en-US" b="1" dirty="0" err="1" smtClean="0">
                <a:solidFill>
                  <a:schemeClr val="accent6">
                    <a:lumMod val="60000"/>
                    <a:lumOff val="40000"/>
                  </a:schemeClr>
                </a:solidFill>
              </a:rPr>
              <a:t>Bere</a:t>
            </a:r>
            <a:endParaRPr lang="en-US" b="1" dirty="0" smtClean="0">
              <a:solidFill>
                <a:schemeClr val="accent6">
                  <a:lumMod val="60000"/>
                  <a:lumOff val="40000"/>
                </a:schemeClr>
              </a:solidFill>
            </a:endParaRPr>
          </a:p>
          <a:p>
            <a:pPr marL="0" indent="0" algn="ctr">
              <a:buNone/>
            </a:pPr>
            <a:r>
              <a:rPr lang="en-US" b="1" dirty="0" smtClean="0">
                <a:solidFill>
                  <a:schemeClr val="accent6">
                    <a:lumMod val="60000"/>
                    <a:lumOff val="40000"/>
                  </a:schemeClr>
                </a:solidFill>
              </a:rPr>
              <a:t>Legal Practitioner</a:t>
            </a:r>
          </a:p>
          <a:p>
            <a:pPr marL="0" indent="0" algn="ctr">
              <a:buNone/>
            </a:pPr>
            <a:r>
              <a:rPr lang="en-US" b="1" dirty="0" smtClean="0">
                <a:solidFill>
                  <a:schemeClr val="accent6">
                    <a:lumMod val="60000"/>
                    <a:lumOff val="40000"/>
                  </a:schemeClr>
                </a:solidFill>
              </a:rPr>
              <a:t>…past ZESN Chairperson</a:t>
            </a:r>
            <a:endParaRPr lang="en-US" b="1" dirty="0">
              <a:solidFill>
                <a:schemeClr val="accent6">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010400" cy="563562"/>
          </a:xfrm>
        </p:spPr>
        <p:txBody>
          <a:bodyPr>
            <a:noAutofit/>
          </a:bodyPr>
          <a:lstStyle/>
          <a:p>
            <a:r>
              <a:rPr lang="en-ZW" sz="4000" dirty="0" smtClean="0"/>
              <a:t>..just one of the unresolved ones</a:t>
            </a:r>
            <a:endParaRPr lang="en-ZW" sz="4000" dirty="0"/>
          </a:p>
        </p:txBody>
      </p:sp>
      <p:pic>
        <p:nvPicPr>
          <p:cNvPr id="4" name="Content Placeholder 3" descr="C:\Users\my pc\Desktop\mr bere\PhotoGrid_1477889893116.jpg"/>
          <p:cNvPicPr>
            <a:picLocks noGrp="1"/>
          </p:cNvPicPr>
          <p:nvPr>
            <p:ph idx="1"/>
          </p:nvPr>
        </p:nvPicPr>
        <p:blipFill>
          <a:blip r:embed="rId2" cstate="print"/>
          <a:srcRect/>
          <a:stretch>
            <a:fillRect/>
          </a:stretch>
        </p:blipFill>
        <p:spPr bwMode="auto">
          <a:xfrm>
            <a:off x="1371600" y="838200"/>
            <a:ext cx="5943600" cy="525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THE </a:t>
            </a:r>
            <a:r>
              <a:rPr lang="en-ZW" dirty="0" smtClean="0"/>
              <a:t>MEANING </a:t>
            </a:r>
            <a:endParaRPr lang="en-ZW" dirty="0"/>
          </a:p>
        </p:txBody>
      </p:sp>
      <p:sp>
        <p:nvSpPr>
          <p:cNvPr id="3" name="Content Placeholder 2"/>
          <p:cNvSpPr>
            <a:spLocks noGrp="1"/>
          </p:cNvSpPr>
          <p:nvPr>
            <p:ph idx="1"/>
          </p:nvPr>
        </p:nvSpPr>
        <p:spPr>
          <a:xfrm>
            <a:off x="457200" y="1935480"/>
            <a:ext cx="8229600" cy="3855720"/>
          </a:xfrm>
        </p:spPr>
        <p:txBody>
          <a:bodyPr>
            <a:normAutofit/>
          </a:bodyPr>
          <a:lstStyle/>
          <a:p>
            <a:pPr>
              <a:buNone/>
            </a:pPr>
            <a:r>
              <a:rPr lang="en-ZW" b="1" dirty="0" smtClean="0"/>
              <a:t>…contestation for space and strategic positions before, during or after elections (that is any part of the electoral cycle), in order to gain advantage or influence or impose an outcome</a:t>
            </a:r>
          </a:p>
          <a:p>
            <a:pPr>
              <a:buNone/>
            </a:pPr>
            <a:r>
              <a:rPr lang="en-ZW" b="1" dirty="0" smtClean="0"/>
              <a:t>….often between individuals, within or between communities, within or with political parties, between political parties, between people and the state, between(state institutions or office bearers in state institutions)</a:t>
            </a:r>
            <a:endParaRPr lang="en-ZW"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THE </a:t>
            </a:r>
            <a:r>
              <a:rPr lang="en-ZW" dirty="0" smtClean="0"/>
              <a:t>MEANING cont.1 </a:t>
            </a:r>
            <a:endParaRPr lang="en-ZW" dirty="0"/>
          </a:p>
        </p:txBody>
      </p:sp>
      <p:sp>
        <p:nvSpPr>
          <p:cNvPr id="3" name="Content Placeholder 2"/>
          <p:cNvSpPr>
            <a:spLocks noGrp="1"/>
          </p:cNvSpPr>
          <p:nvPr>
            <p:ph idx="1"/>
          </p:nvPr>
        </p:nvSpPr>
        <p:spPr>
          <a:xfrm>
            <a:off x="457200" y="1935480"/>
            <a:ext cx="8229600" cy="3855720"/>
          </a:xfrm>
        </p:spPr>
        <p:txBody>
          <a:bodyPr>
            <a:normAutofit fontScale="85000" lnSpcReduction="10000"/>
          </a:bodyPr>
          <a:lstStyle/>
          <a:p>
            <a:r>
              <a:rPr lang="en-ZW" b="1" dirty="0" smtClean="0"/>
              <a:t>Expresses itself in many forms, acted out verbally or non verbally but continuously and at times for generations</a:t>
            </a:r>
          </a:p>
          <a:p>
            <a:r>
              <a:rPr lang="en-ZW" b="1" dirty="0" smtClean="0"/>
              <a:t>Actions may be positive or negative, avoidance, contest or collaboration or silence</a:t>
            </a:r>
          </a:p>
          <a:p>
            <a:r>
              <a:rPr lang="en-ZW" b="1" dirty="0" smtClean="0"/>
              <a:t>Shows itself through institutions protecting certain interests or refusing to play their protective role or playing it selectively or suppressing certain interests.</a:t>
            </a:r>
          </a:p>
          <a:p>
            <a:r>
              <a:rPr lang="en-ZW" b="1" dirty="0" smtClean="0"/>
              <a:t>Levels range from personal, community, groups, political parties, national or even international.</a:t>
            </a:r>
          </a:p>
          <a:p>
            <a:r>
              <a:rPr lang="en-ZW" b="1" dirty="0" smtClean="0"/>
              <a:t>Stages can be categorised as surface/shallow, latent/deep, open/direct, escalation</a:t>
            </a:r>
          </a:p>
          <a:p>
            <a:endParaRPr lang="en-ZW" b="1" dirty="0" smtClean="0"/>
          </a:p>
        </p:txBody>
      </p:sp>
    </p:spTree>
    <p:extLst>
      <p:ext uri="{BB962C8B-B14F-4D97-AF65-F5344CB8AC3E}">
        <p14:creationId xmlns:p14="http://schemas.microsoft.com/office/powerpoint/2010/main" val="74954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THE </a:t>
            </a:r>
            <a:r>
              <a:rPr lang="en-ZW" dirty="0" smtClean="0"/>
              <a:t>MEANING cont..2 </a:t>
            </a:r>
            <a:endParaRPr lang="en-ZW" dirty="0"/>
          </a:p>
        </p:txBody>
      </p:sp>
      <p:sp>
        <p:nvSpPr>
          <p:cNvPr id="3" name="Content Placeholder 2"/>
          <p:cNvSpPr>
            <a:spLocks noGrp="1"/>
          </p:cNvSpPr>
          <p:nvPr>
            <p:ph idx="1"/>
          </p:nvPr>
        </p:nvSpPr>
        <p:spPr>
          <a:xfrm>
            <a:off x="457200" y="1935480"/>
            <a:ext cx="8229600" cy="3855720"/>
          </a:xfrm>
        </p:spPr>
        <p:txBody>
          <a:bodyPr>
            <a:normAutofit fontScale="92500" lnSpcReduction="10000"/>
          </a:bodyPr>
          <a:lstStyle/>
          <a:p>
            <a:pPr marL="0" indent="0">
              <a:buNone/>
            </a:pPr>
            <a:r>
              <a:rPr lang="en-ZW" sz="3000" b="1" dirty="0" smtClean="0"/>
              <a:t>THE MOST VISIBLE sibling…. Political violence</a:t>
            </a:r>
          </a:p>
          <a:p>
            <a:pPr marL="0" indent="0" algn="ctr">
              <a:buNone/>
            </a:pPr>
            <a:r>
              <a:rPr lang="en-ZW" sz="3600" b="1" dirty="0" smtClean="0"/>
              <a:t>..</a:t>
            </a:r>
            <a:r>
              <a:rPr lang="en-ZW" sz="3600" dirty="0" smtClean="0"/>
              <a:t>It </a:t>
            </a:r>
            <a:r>
              <a:rPr lang="en-ZW" sz="3600" dirty="0"/>
              <a:t>is organised acts or threats- physical, psychological and structural aimed at intimidating, harming, blackmailing a political stakeholder before, during and after elections with a view to determine, delay or influence an electoral </a:t>
            </a:r>
            <a:r>
              <a:rPr lang="en-ZW" sz="3600" dirty="0" smtClean="0"/>
              <a:t>process… </a:t>
            </a:r>
            <a:r>
              <a:rPr lang="en-ZW" sz="3600" dirty="0"/>
              <a:t>(Albert,2007).</a:t>
            </a:r>
          </a:p>
          <a:p>
            <a:pPr>
              <a:buNone/>
            </a:pPr>
            <a:endParaRPr lang="en-ZW" b="1" dirty="0"/>
          </a:p>
        </p:txBody>
      </p:sp>
    </p:spTree>
    <p:extLst>
      <p:ext uri="{BB962C8B-B14F-4D97-AF65-F5344CB8AC3E}">
        <p14:creationId xmlns:p14="http://schemas.microsoft.com/office/powerpoint/2010/main" val="285909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History/Culture of Conflict</a:t>
            </a:r>
            <a:endParaRPr lang="en-ZW" dirty="0"/>
          </a:p>
        </p:txBody>
      </p:sp>
      <p:sp>
        <p:nvSpPr>
          <p:cNvPr id="3" name="Content Placeholder 2"/>
          <p:cNvSpPr>
            <a:spLocks noGrp="1"/>
          </p:cNvSpPr>
          <p:nvPr>
            <p:ph idx="1"/>
          </p:nvPr>
        </p:nvSpPr>
        <p:spPr>
          <a:xfrm>
            <a:off x="457200" y="1935480"/>
            <a:ext cx="7391400" cy="3627120"/>
          </a:xfrm>
        </p:spPr>
        <p:txBody>
          <a:bodyPr>
            <a:noAutofit/>
          </a:bodyPr>
          <a:lstStyle/>
          <a:p>
            <a:pPr lvl="0"/>
            <a:r>
              <a:rPr lang="en-ZW" sz="2400" dirty="0" smtClean="0"/>
              <a:t>Precolonial (tribal and feudal conflict)</a:t>
            </a:r>
          </a:p>
          <a:p>
            <a:pPr lvl="0"/>
            <a:r>
              <a:rPr lang="en-ZW" sz="2400" dirty="0" smtClean="0"/>
              <a:t>Colonial (violent dispossession)</a:t>
            </a:r>
          </a:p>
          <a:p>
            <a:pPr lvl="0"/>
            <a:r>
              <a:rPr lang="en-ZW" sz="2400" dirty="0" smtClean="0"/>
              <a:t>Liberation era (atrocities) </a:t>
            </a:r>
          </a:p>
          <a:p>
            <a:pPr lvl="0"/>
            <a:r>
              <a:rPr lang="en-ZW" sz="2400" dirty="0" smtClean="0"/>
              <a:t>Independence (</a:t>
            </a:r>
            <a:r>
              <a:rPr lang="en-ZW" sz="2800" dirty="0" smtClean="0"/>
              <a:t>atrocities</a:t>
            </a:r>
            <a:r>
              <a:rPr lang="en-ZW" sz="2400" dirty="0" smtClean="0"/>
              <a:t> &amp; repression)</a:t>
            </a:r>
          </a:p>
          <a:p>
            <a:pPr lvl="0"/>
            <a:r>
              <a:rPr lang="en-ZW" sz="2400" dirty="0" smtClean="0"/>
              <a:t>Post colonial (socialist era)</a:t>
            </a:r>
          </a:p>
          <a:p>
            <a:pPr lvl="0"/>
            <a:r>
              <a:rPr lang="en-ZW" sz="2400" dirty="0" smtClean="0"/>
              <a:t>Post socialism era (nationalism)</a:t>
            </a:r>
          </a:p>
          <a:p>
            <a:pPr lvl="0"/>
            <a:r>
              <a:rPr lang="en-ZW" sz="2400" dirty="0" smtClean="0"/>
              <a:t>The right to rule for eternity</a:t>
            </a:r>
          </a:p>
          <a:p>
            <a:pPr lvl="0"/>
            <a:r>
              <a:rPr lang="en-ZW" sz="2400" dirty="0" smtClean="0"/>
              <a:t>ESAP era to today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Nature of Conflict</a:t>
            </a:r>
            <a:endParaRPr lang="en-ZW" dirty="0"/>
          </a:p>
        </p:txBody>
      </p:sp>
      <p:sp>
        <p:nvSpPr>
          <p:cNvPr id="3" name="Content Placeholder 2"/>
          <p:cNvSpPr>
            <a:spLocks noGrp="1"/>
          </p:cNvSpPr>
          <p:nvPr>
            <p:ph idx="1"/>
          </p:nvPr>
        </p:nvSpPr>
        <p:spPr>
          <a:xfrm>
            <a:off x="457200" y="1935480"/>
            <a:ext cx="8153400" cy="4389120"/>
          </a:xfrm>
        </p:spPr>
        <p:txBody>
          <a:bodyPr>
            <a:noAutofit/>
          </a:bodyPr>
          <a:lstStyle/>
          <a:p>
            <a:pPr lvl="0"/>
            <a:r>
              <a:rPr lang="en-ZW" sz="2400" dirty="0" smtClean="0"/>
              <a:t>Unresolved conflict</a:t>
            </a:r>
          </a:p>
          <a:p>
            <a:pPr lvl="0"/>
            <a:r>
              <a:rPr lang="en-ZW" sz="2400" dirty="0" smtClean="0"/>
              <a:t>Weak or unjust or partisan institutions</a:t>
            </a:r>
          </a:p>
          <a:p>
            <a:pPr lvl="0"/>
            <a:r>
              <a:rPr lang="en-ZW" sz="2400" dirty="0" smtClean="0"/>
              <a:t>Impunity (Lack of rule of law)</a:t>
            </a:r>
          </a:p>
          <a:p>
            <a:pPr lvl="0"/>
            <a:r>
              <a:rPr lang="en-ZW" sz="2400" dirty="0" smtClean="0"/>
              <a:t>Weak or unjust legal framework for elections</a:t>
            </a:r>
          </a:p>
          <a:p>
            <a:pPr lvl="0"/>
            <a:r>
              <a:rPr lang="en-ZW" sz="2400" dirty="0" smtClean="0"/>
              <a:t>Weak or partisan leadership &amp; staffing for E. Body</a:t>
            </a:r>
          </a:p>
          <a:p>
            <a:pPr lvl="0"/>
            <a:r>
              <a:rPr lang="en-ZW" sz="2400" dirty="0" smtClean="0"/>
              <a:t>Defective of biased electoral processes</a:t>
            </a:r>
          </a:p>
          <a:p>
            <a:pPr lvl="0"/>
            <a:r>
              <a:rPr lang="en-ZW" sz="2400" dirty="0" smtClean="0"/>
              <a:t>Unjust laws, unjust processes &amp; oppressive climate</a:t>
            </a:r>
          </a:p>
          <a:p>
            <a:pPr lvl="0"/>
            <a:r>
              <a:rPr lang="en-ZW" sz="2400" dirty="0" smtClean="0"/>
              <a:t>Winner take all electoral process</a:t>
            </a:r>
          </a:p>
          <a:p>
            <a:pPr lvl="0"/>
            <a:r>
              <a:rPr lang="en-ZW" sz="2400" dirty="0" smtClean="0"/>
              <a:t>Centralisation of power, command culture</a:t>
            </a:r>
          </a:p>
          <a:p>
            <a:pPr lvl="0"/>
            <a:r>
              <a:rPr lang="en-ZW" sz="2400" dirty="0" smtClean="0"/>
              <a:t>Elevated cost of losing</a:t>
            </a:r>
          </a:p>
        </p:txBody>
      </p:sp>
    </p:spTree>
    <p:extLst>
      <p:ext uri="{BB962C8B-B14F-4D97-AF65-F5344CB8AC3E}">
        <p14:creationId xmlns:p14="http://schemas.microsoft.com/office/powerpoint/2010/main" val="369761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smtClean="0"/>
              <a:t>Causes or Triggers of Conflict</a:t>
            </a:r>
            <a:endParaRPr lang="en-ZW" dirty="0"/>
          </a:p>
        </p:txBody>
      </p:sp>
      <p:sp>
        <p:nvSpPr>
          <p:cNvPr id="3" name="Content Placeholder 2"/>
          <p:cNvSpPr>
            <a:spLocks noGrp="1"/>
          </p:cNvSpPr>
          <p:nvPr>
            <p:ph idx="1"/>
          </p:nvPr>
        </p:nvSpPr>
        <p:spPr>
          <a:xfrm>
            <a:off x="457200" y="1935480"/>
            <a:ext cx="8153400" cy="4389120"/>
          </a:xfrm>
        </p:spPr>
        <p:txBody>
          <a:bodyPr>
            <a:noAutofit/>
          </a:bodyPr>
          <a:lstStyle/>
          <a:p>
            <a:pPr lvl="0"/>
            <a:r>
              <a:rPr lang="en-ZW" sz="2400" dirty="0" smtClean="0"/>
              <a:t>Unresolved conflict</a:t>
            </a:r>
          </a:p>
          <a:p>
            <a:pPr lvl="0"/>
            <a:r>
              <a:rPr lang="en-ZW" sz="2400" dirty="0" smtClean="0"/>
              <a:t>Weak or unjust or partisan institutions</a:t>
            </a:r>
          </a:p>
          <a:p>
            <a:pPr lvl="0"/>
            <a:r>
              <a:rPr lang="en-ZW" sz="2400" dirty="0" smtClean="0"/>
              <a:t>Impunity (Lack of rule of law)</a:t>
            </a:r>
          </a:p>
          <a:p>
            <a:pPr lvl="0"/>
            <a:r>
              <a:rPr lang="en-ZW" sz="2400" dirty="0" smtClean="0"/>
              <a:t>Weak or unjust legal framework for elections</a:t>
            </a:r>
          </a:p>
          <a:p>
            <a:pPr lvl="0"/>
            <a:r>
              <a:rPr lang="en-ZW" sz="2400" dirty="0" smtClean="0"/>
              <a:t>Weak or partisan leadership &amp; staffing for E. Body</a:t>
            </a:r>
          </a:p>
          <a:p>
            <a:pPr lvl="0"/>
            <a:r>
              <a:rPr lang="en-ZW" sz="2400" dirty="0" smtClean="0"/>
              <a:t>Defective of biased electoral processes</a:t>
            </a:r>
          </a:p>
          <a:p>
            <a:pPr lvl="0"/>
            <a:r>
              <a:rPr lang="en-ZW" sz="2400" dirty="0" smtClean="0"/>
              <a:t>Unjust laws, unjust processes &amp; oppressive climate</a:t>
            </a:r>
          </a:p>
          <a:p>
            <a:pPr lvl="0"/>
            <a:r>
              <a:rPr lang="en-ZW" sz="2400" dirty="0" smtClean="0"/>
              <a:t>Winner take all electoral process</a:t>
            </a:r>
          </a:p>
          <a:p>
            <a:pPr lvl="0"/>
            <a:r>
              <a:rPr lang="en-ZW" sz="2400" dirty="0" smtClean="0"/>
              <a:t>Centralisation of power, command culture</a:t>
            </a:r>
          </a:p>
          <a:p>
            <a:pPr lvl="0"/>
            <a:r>
              <a:rPr lang="en-ZW" sz="2400" dirty="0" smtClean="0"/>
              <a:t>Elevated cost of losing</a:t>
            </a:r>
          </a:p>
        </p:txBody>
      </p:sp>
    </p:spTree>
    <p:extLst>
      <p:ext uri="{BB962C8B-B14F-4D97-AF65-F5344CB8AC3E}">
        <p14:creationId xmlns:p14="http://schemas.microsoft.com/office/powerpoint/2010/main" val="1368412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231</TotalTime>
  <Words>862</Words>
  <Application>Microsoft Office PowerPoint</Application>
  <PresentationFormat>On-screen Show (4:3)</PresentationFormat>
  <Paragraphs>128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ZIMBABWE ELECTION SUPPORT NETWORK 2018 ELECTION DIALOGUE FOR SUSTAINABLE ELECTORAL REFORMS IN ZIMBABWE</vt:lpstr>
      <vt:lpstr>An investigation into the nature of electoral related conflict in    Zimbabwe and the effectiveness of the existing dispute resolution mechanisms.</vt:lpstr>
      <vt:lpstr>..just one of the unresolved ones</vt:lpstr>
      <vt:lpstr>THE MEANING </vt:lpstr>
      <vt:lpstr>THE MEANING cont.1 </vt:lpstr>
      <vt:lpstr>THE MEANING cont..2 </vt:lpstr>
      <vt:lpstr>History/Culture of Conflict</vt:lpstr>
      <vt:lpstr>Nature of Conflict</vt:lpstr>
      <vt:lpstr>Causes or Triggers of Conflict</vt:lpstr>
      <vt:lpstr>Players in Political Conflict</vt:lpstr>
      <vt:lpstr>LEADING EXAMPLES OF ELECTORAL RELATED CONFLICT IN ZIMBABWE </vt:lpstr>
      <vt:lpstr>NATURE OF ELECTORAL RELATED CONFLICTS IN ZIMBABWE</vt:lpstr>
      <vt:lpstr>EXPERIENCE OF EFFECTIVENESS OF THE EXISTING DISPUTE RESOLUTION MECHANISMS</vt:lpstr>
      <vt:lpstr>EXPERIENCE OF EFFECTIVENESS OF THE EXISTING DISPUTE RESOLUTION MECHANISMS</vt:lpstr>
      <vt:lpstr>EXPERIENCE OF EFFECTIVENESS OF THE EXISTING DISPUTE RESOLUTION MECHANISMS</vt:lpstr>
      <vt:lpstr>CONCLUSION</vt:lpstr>
      <vt:lpstr>WHERE WE ARE….</vt:lpstr>
      <vt:lpstr>WHERE WE SHOULD BE HEADED</vt:lpstr>
      <vt:lpstr>the end</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ZIMBABWE ELECTION SUPPORT NETWORK 2018</dc:title>
  <dc:creator>Corporate Edition</dc:creator>
  <cp:lastModifiedBy>Data13</cp:lastModifiedBy>
  <cp:revision>29</cp:revision>
  <dcterms:created xsi:type="dcterms:W3CDTF">2016-11-01T06:54:44Z</dcterms:created>
  <dcterms:modified xsi:type="dcterms:W3CDTF">2016-11-01T12:04:25Z</dcterms:modified>
</cp:coreProperties>
</file>