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74" r:id="rId11"/>
    <p:sldId id="258" r:id="rId12"/>
    <p:sldId id="267" r:id="rId13"/>
    <p:sldId id="269" r:id="rId14"/>
    <p:sldId id="270" r:id="rId15"/>
    <p:sldId id="271" r:id="rId16"/>
    <p:sldId id="272" r:id="rId17"/>
    <p:sldId id="273" r:id="rId18"/>
    <p:sldId id="266" r:id="rId19"/>
    <p:sldId id="275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7B7DAA-31EF-4923-9996-9C8EFEECDA63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E082BC-D144-46CE-A7B4-FC7B38532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AE8682-AE09-4C59-AD78-6F7967A9FEE4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09CFB4-89A4-470C-A347-80B6C93D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7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82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53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90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65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051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61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447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54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80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67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9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86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02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41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78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9CFB4-89A4-470C-A347-80B6C93DC6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1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686F3D-6EFF-4CBD-86B6-AB0100FD8AB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1B2228-C59D-4A39-BFA8-81C9511F75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04800"/>
            <a:ext cx="7696200" cy="2079625"/>
          </a:xfrm>
        </p:spPr>
        <p:txBody>
          <a:bodyPr>
            <a:normAutofit/>
          </a:bodyPr>
          <a:lstStyle/>
          <a:p>
            <a:pPr algn="ctr"/>
            <a:r>
              <a:rPr lang="en-US" sz="4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Zimbabwe Election </a:t>
            </a:r>
            <a:br>
              <a:rPr lang="en-US" sz="4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Support Network</a:t>
            </a:r>
            <a:endParaRPr lang="en-US" sz="44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962400"/>
            <a:ext cx="6172200" cy="1600200"/>
          </a:xfrm>
          <a:solidFill>
            <a:schemeClr val="bg1"/>
          </a:solidFill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TOWARDS DEMOCRATIC ELECTIONS: PRIORITY AREAS FOR REFORMS</a:t>
            </a:r>
            <a:endParaRPr lang="en-US" sz="3200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978" y="2600647"/>
            <a:ext cx="1422822" cy="10569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29400" y="5943600"/>
            <a:ext cx="1530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2016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48385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SADC ELECTION OBSERVATION MISSION RECOMMENDATIONS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Encourage </a:t>
            </a:r>
            <a:r>
              <a:rPr lang="en-US" dirty="0"/>
              <a:t>the implementation of Chapter 12 Part 5 Section 248 of the Constitution on media reform to be read together with the Electoral Act Section 160 E to 160 H; </a:t>
            </a:r>
            <a:endParaRPr lang="en-US" dirty="0" smtClean="0"/>
          </a:p>
          <a:p>
            <a:r>
              <a:rPr lang="en-US" dirty="0" smtClean="0"/>
              <a:t>Timely </a:t>
            </a:r>
            <a:r>
              <a:rPr lang="en-US" dirty="0"/>
              <a:t>release of funds to the Electoral Commission; </a:t>
            </a:r>
            <a:endParaRPr lang="en-US" dirty="0" smtClean="0"/>
          </a:p>
          <a:p>
            <a:r>
              <a:rPr lang="en-US" dirty="0" smtClean="0"/>
              <a:t>Continuous </a:t>
            </a:r>
            <a:r>
              <a:rPr lang="en-US" dirty="0"/>
              <a:t>updating of the voters’ roll to be in line with the national population </a:t>
            </a:r>
            <a:r>
              <a:rPr lang="en-US" dirty="0" smtClean="0"/>
              <a:t>registry. </a:t>
            </a:r>
          </a:p>
          <a:p>
            <a:r>
              <a:rPr lang="en-US" dirty="0" smtClean="0"/>
              <a:t>The </a:t>
            </a:r>
            <a:r>
              <a:rPr lang="en-US" dirty="0"/>
              <a:t>availing of the voters’ roll on time for inspection</a:t>
            </a:r>
          </a:p>
        </p:txBody>
      </p:sp>
    </p:spTree>
    <p:extLst>
      <p:ext uri="{BB962C8B-B14F-4D97-AF65-F5344CB8AC3E}">
        <p14:creationId xmlns:p14="http://schemas.microsoft.com/office/powerpoint/2010/main" val="1527314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Reform Areas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724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Political Reforms 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Administrative Reforms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Legislative Reforms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793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Political</a:t>
            </a:r>
            <a:r>
              <a:rPr lang="en-US" dirty="0" smtClean="0"/>
              <a:t> </a:t>
            </a:r>
            <a:r>
              <a:rPr lang="en-US" b="1" dirty="0" smtClean="0"/>
              <a:t>Reforms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20000" cy="5029200"/>
          </a:xfrm>
        </p:spPr>
        <p:txBody>
          <a:bodyPr>
            <a:normAutofit lnSpcReduction="10000"/>
          </a:bodyPr>
          <a:lstStyle/>
          <a:p>
            <a:r>
              <a:rPr lang="en-US" b="1" i="1" dirty="0" smtClean="0"/>
              <a:t>Creation </a:t>
            </a:r>
            <a:r>
              <a:rPr lang="en-US" b="1" i="1" dirty="0"/>
              <a:t>of a conducive political environmental </a:t>
            </a:r>
            <a:r>
              <a:rPr lang="en-US" b="1" i="1" dirty="0" smtClean="0"/>
              <a:t>environment </a:t>
            </a:r>
          </a:p>
          <a:p>
            <a:pPr lvl="1"/>
            <a:r>
              <a:rPr lang="en-US" dirty="0" smtClean="0"/>
              <a:t>Zero </a:t>
            </a:r>
            <a:r>
              <a:rPr lang="en-US" dirty="0"/>
              <a:t>tolerance to political </a:t>
            </a:r>
            <a:r>
              <a:rPr lang="en-US" dirty="0" smtClean="0"/>
              <a:t>violence and intimidation.</a:t>
            </a:r>
          </a:p>
          <a:p>
            <a:pPr lvl="1"/>
            <a:r>
              <a:rPr lang="en-US" dirty="0" smtClean="0"/>
              <a:t>Political parties must uphold provisions of the Code of Conduct for political parties and candidates.</a:t>
            </a:r>
          </a:p>
          <a:p>
            <a:pPr lvl="1"/>
            <a:r>
              <a:rPr lang="en-US" dirty="0" smtClean="0"/>
              <a:t>Removal of Executive interference in electoral processes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Removal of impediments to political participation – women, youths and marginalized groups.</a:t>
            </a:r>
            <a:endParaRPr lang="en-US" dirty="0"/>
          </a:p>
          <a:p>
            <a:r>
              <a:rPr lang="en-US" b="1" dirty="0" smtClean="0"/>
              <a:t>Media access</a:t>
            </a:r>
          </a:p>
          <a:p>
            <a:pPr lvl="1"/>
            <a:r>
              <a:rPr lang="en-US" dirty="0"/>
              <a:t>Clear monitoring mechanisms to ensure that the state media complies and gives all political parties and candidates equitable media access</a:t>
            </a:r>
            <a:endParaRPr lang="en-US" b="1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b="1" dirty="0"/>
              <a:t>Government must avail adequate resources on time to ensure all processes are done on time.</a:t>
            </a:r>
          </a:p>
          <a:p>
            <a:endParaRPr lang="en-US" b="1" dirty="0" smtClean="0"/>
          </a:p>
          <a:p>
            <a:pPr marL="36576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4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Administrative reforms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Voter Registration</a:t>
            </a:r>
          </a:p>
          <a:p>
            <a:pPr lvl="1"/>
            <a:r>
              <a:rPr lang="en-US" dirty="0" smtClean="0"/>
              <a:t>Specific administrative procedures need to be developed and shared with stakeholders outlining how the voter registration will be conducted. (timelines, procurement etc)</a:t>
            </a:r>
          </a:p>
          <a:p>
            <a:pPr lvl="1"/>
            <a:r>
              <a:rPr lang="en-US" dirty="0" smtClean="0"/>
              <a:t>Voter registration should meet internationally accepted principles such as inclusivity, non-discriminatory, accessibility and accuracy.</a:t>
            </a:r>
          </a:p>
          <a:p>
            <a:r>
              <a:rPr lang="en-US" b="1" i="1" dirty="0" smtClean="0"/>
              <a:t>Electoral Regulations</a:t>
            </a:r>
          </a:p>
          <a:p>
            <a:pPr lvl="1"/>
            <a:r>
              <a:rPr lang="en-US" dirty="0"/>
              <a:t>Electoral Regulations are key as they provide the interpretation of the Electoral </a:t>
            </a:r>
            <a:r>
              <a:rPr lang="en-US" dirty="0" smtClean="0"/>
              <a:t>Laws.</a:t>
            </a:r>
            <a:endParaRPr lang="en-US" dirty="0"/>
          </a:p>
          <a:p>
            <a:pPr lvl="1"/>
            <a:r>
              <a:rPr lang="en-US" dirty="0" smtClean="0"/>
              <a:t>Need to develop comprehensive electoral regulations covering all aspects of the electoral process.</a:t>
            </a:r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61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Administrative reforms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dirty="0" smtClean="0"/>
              <a:t>Voter Education</a:t>
            </a:r>
          </a:p>
          <a:p>
            <a:pPr lvl="1"/>
            <a:r>
              <a:rPr lang="en-US" dirty="0" smtClean="0"/>
              <a:t>More players and stakeholders must be involved in the process.</a:t>
            </a:r>
          </a:p>
          <a:p>
            <a:pPr lvl="1"/>
            <a:r>
              <a:rPr lang="en-US" dirty="0" smtClean="0"/>
              <a:t>Voter education must be done as a continuous process.</a:t>
            </a:r>
          </a:p>
          <a:p>
            <a:pPr lvl="1"/>
            <a:r>
              <a:rPr lang="en-US" dirty="0" smtClean="0"/>
              <a:t>Adequate funding for voter education must be provided.</a:t>
            </a:r>
          </a:p>
          <a:p>
            <a:pPr lvl="1"/>
            <a:endParaRPr lang="en-US" b="1" i="1" dirty="0" smtClean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2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Administrative reforms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dirty="0" smtClean="0"/>
              <a:t>Results Management</a:t>
            </a:r>
          </a:p>
          <a:p>
            <a:pPr lvl="1"/>
            <a:r>
              <a:rPr lang="en-US" dirty="0" smtClean="0"/>
              <a:t>Results management is a key component of elections which if not properly managed will lead to heightened tensions.</a:t>
            </a:r>
          </a:p>
          <a:p>
            <a:pPr lvl="1"/>
            <a:r>
              <a:rPr lang="en-US" dirty="0" smtClean="0"/>
              <a:t>There is need for clarity in the electoral regulations on how elections results management.</a:t>
            </a:r>
          </a:p>
          <a:p>
            <a:pPr lvl="1"/>
            <a:r>
              <a:rPr lang="en-US" dirty="0" smtClean="0"/>
              <a:t>Timeliness, openness </a:t>
            </a:r>
            <a:r>
              <a:rPr lang="en-US" dirty="0"/>
              <a:t>and </a:t>
            </a:r>
            <a:r>
              <a:rPr lang="en-US" dirty="0" smtClean="0"/>
              <a:t>transparency in results management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Timely access to electoral residue.</a:t>
            </a:r>
            <a:endParaRPr lang="en-US" dirty="0"/>
          </a:p>
          <a:p>
            <a:pPr lvl="1"/>
            <a:r>
              <a:rPr lang="en-US" dirty="0" smtClean="0"/>
              <a:t>Undertake </a:t>
            </a:r>
            <a:r>
              <a:rPr lang="en-US" dirty="0"/>
              <a:t>measures to train political party agents, political parties, and other relevant stakeholders to enhance understanding of electoral processes, such as results </a:t>
            </a:r>
            <a:r>
              <a:rPr lang="en-US" dirty="0" smtClean="0"/>
              <a:t>management.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b="1" i="1" dirty="0" smtClean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81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legal reforms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620000" cy="5181600"/>
          </a:xfrm>
        </p:spPr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en-US" sz="2000" b="1" dirty="0" smtClean="0"/>
              <a:t>Enhancing ZEC capacity and independence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000" dirty="0" smtClean="0"/>
              <a:t>Need </a:t>
            </a:r>
            <a:r>
              <a:rPr lang="en-US" sz="2000" dirty="0"/>
              <a:t>for an independent reporting mechanism such as reporting to Parliament not to a </a:t>
            </a:r>
            <a:r>
              <a:rPr lang="en-US" sz="2000" dirty="0" smtClean="0"/>
              <a:t>Ministry.</a:t>
            </a:r>
          </a:p>
          <a:p>
            <a:pPr lvl="2">
              <a:buFont typeface="Courier New" pitchFamily="49" charset="0"/>
              <a:buChar char="o"/>
            </a:pPr>
            <a:r>
              <a:rPr lang="en-US" sz="2000" dirty="0" smtClean="0"/>
              <a:t>Adequately resourced financial and human resources</a:t>
            </a:r>
            <a:endParaRPr lang="en-US" sz="2000" dirty="0"/>
          </a:p>
          <a:p>
            <a:pPr marL="365760" lvl="1" indent="0">
              <a:buNone/>
            </a:pPr>
            <a:endParaRPr lang="en-US" dirty="0"/>
          </a:p>
          <a:p>
            <a:pPr lvl="1">
              <a:buFont typeface="Courier New" pitchFamily="49" charset="0"/>
              <a:buChar char="o"/>
            </a:pPr>
            <a:r>
              <a:rPr lang="en-US" b="1" dirty="0" smtClean="0"/>
              <a:t>Dispute Resolution Mechanisms 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 smtClean="0"/>
              <a:t>Code of conduct that is enforceable and has clear  punitive measures and sanctions for offenders.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/>
              <a:t>Joint investigative committee must be set up for all elections.</a:t>
            </a:r>
          </a:p>
          <a:p>
            <a:pPr lvl="2">
              <a:buFont typeface="Courier New" pitchFamily="49" charset="0"/>
              <a:buChar char="o"/>
            </a:pP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b="1" dirty="0" smtClean="0"/>
              <a:t>Electoral court 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 smtClean="0"/>
              <a:t>Clear public complaints handling mechanisms must be set out in the Electoral Act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 smtClean="0"/>
              <a:t>Timely delivery of electoral justice.</a:t>
            </a:r>
          </a:p>
          <a:p>
            <a:pPr marL="73152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48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dirty="0"/>
              <a:t>Right to Vote</a:t>
            </a:r>
          </a:p>
          <a:p>
            <a:pPr lvl="1"/>
            <a:r>
              <a:rPr lang="en-US" dirty="0"/>
              <a:t>Political actors should take the lead in pushing for the setting up of mechanisms to facilitate the registration of </a:t>
            </a:r>
            <a:r>
              <a:rPr lang="en-US" dirty="0" smtClean="0"/>
              <a:t>all eligible voters, </a:t>
            </a:r>
            <a:r>
              <a:rPr lang="en-US" dirty="0" smtClean="0"/>
              <a:t>in </a:t>
            </a:r>
            <a:r>
              <a:rPr lang="en-US" dirty="0"/>
              <a:t>the Diaspora, hospitals and prisons. </a:t>
            </a:r>
            <a:endParaRPr lang="en-US" dirty="0" smtClean="0"/>
          </a:p>
          <a:p>
            <a:pPr lvl="1"/>
            <a:r>
              <a:rPr lang="en-US" dirty="0" smtClean="0"/>
              <a:t>Adherence to Section </a:t>
            </a:r>
            <a:r>
              <a:rPr lang="en-US" dirty="0"/>
              <a:t>67 (1) of the Constitution.</a:t>
            </a:r>
          </a:p>
          <a:p>
            <a:r>
              <a:rPr lang="en-US" b="1" dirty="0" smtClean="0"/>
              <a:t>Regulation of political parties and campaign finance</a:t>
            </a:r>
          </a:p>
          <a:p>
            <a:pPr lvl="1"/>
            <a:r>
              <a:rPr lang="en-US" dirty="0" smtClean="0"/>
              <a:t>Disclosure, sources and limits</a:t>
            </a:r>
          </a:p>
          <a:p>
            <a:pPr lvl="1"/>
            <a:r>
              <a:rPr lang="en-US" dirty="0" smtClean="0"/>
              <a:t>Accountability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legal reforms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8340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467600" cy="73183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Need for consensus on minimum conditions for democratic elections in Zimbabwe.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Conducive political environment </a:t>
            </a:r>
            <a:r>
              <a:rPr lang="en-US" dirty="0" smtClean="0"/>
              <a:t>– zero tolerance to political violence and intimidation, media access, access to credible information and updates on electoral processes and adequate voter education.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Enhancing ZEC capacity </a:t>
            </a:r>
            <a:r>
              <a:rPr lang="en-US" dirty="0" smtClean="0"/>
              <a:t>– Adequately resourced.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Voter registration and voters’ rolls </a:t>
            </a:r>
            <a:r>
              <a:rPr lang="en-US" dirty="0" smtClean="0"/>
              <a:t>– 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Results management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Electoral Dispute Resolution</a:t>
            </a:r>
          </a:p>
          <a:p>
            <a:endParaRPr lang="en-US" dirty="0" smtClean="0"/>
          </a:p>
          <a:p>
            <a:r>
              <a:rPr lang="en-US" dirty="0" smtClean="0"/>
              <a:t>The government needs to demonstrate political will to ensure democratic elections in Zimbabwe.</a:t>
            </a:r>
          </a:p>
          <a:p>
            <a:endParaRPr lang="en-US" dirty="0"/>
          </a:p>
          <a:p>
            <a:r>
              <a:rPr lang="en-US" b="1" dirty="0"/>
              <a:t>There must be a demonstration of the #WILLTOREFORM.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9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Thank You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5392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96043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2013 elections though relatively peaceful were declared free but not fair and credible</a:t>
            </a:r>
            <a:r>
              <a:rPr lang="en-US" dirty="0"/>
              <a:t> </a:t>
            </a:r>
            <a:r>
              <a:rPr lang="en-US" dirty="0" smtClean="0"/>
              <a:t>by most observer groups.</a:t>
            </a:r>
          </a:p>
          <a:p>
            <a:endParaRPr lang="en-US" dirty="0" smtClean="0"/>
          </a:p>
          <a:p>
            <a:r>
              <a:rPr lang="en-US" dirty="0" smtClean="0"/>
              <a:t>There were numerous challenges observed in key electoral processes such as voter registration, access to media, political environment and the need for adequate voter education.</a:t>
            </a:r>
          </a:p>
          <a:p>
            <a:endParaRPr lang="en-US" dirty="0" smtClean="0"/>
          </a:p>
          <a:p>
            <a:r>
              <a:rPr lang="en-US" dirty="0" smtClean="0"/>
              <a:t>Elections held without full alignment of electoral Laws to the New Constitution.</a:t>
            </a:r>
          </a:p>
          <a:p>
            <a:endParaRPr lang="en-US" dirty="0" smtClean="0"/>
          </a:p>
          <a:p>
            <a:r>
              <a:rPr lang="en-US" dirty="0" smtClean="0"/>
              <a:t>Calls for comprehensive electoral reforms before 2018 elections.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333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96043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Why electoral reforms?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W" dirty="0" smtClean="0"/>
              <a:t>To adhere to regional and international standards.</a:t>
            </a:r>
          </a:p>
          <a:p>
            <a:pPr marL="0" indent="0">
              <a:buNone/>
            </a:pPr>
            <a:endParaRPr lang="en-ZW" dirty="0" smtClean="0"/>
          </a:p>
          <a:p>
            <a:r>
              <a:rPr lang="en-ZW" dirty="0" smtClean="0"/>
              <a:t>To </a:t>
            </a:r>
            <a:r>
              <a:rPr lang="en-ZW" dirty="0"/>
              <a:t>improve the responsiveness of electoral processes to public desires and expectations</a:t>
            </a:r>
            <a:r>
              <a:rPr lang="en-ZW" dirty="0" smtClean="0"/>
              <a:t>.</a:t>
            </a:r>
          </a:p>
          <a:p>
            <a:pPr marL="0" indent="0">
              <a:buNone/>
            </a:pPr>
            <a:endParaRPr lang="en-ZW" dirty="0"/>
          </a:p>
          <a:p>
            <a:r>
              <a:rPr lang="en-US" dirty="0" smtClean="0"/>
              <a:t>To ensure the full alignment of electoral laws to the Constitution.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enable the creation of a conducive electoral, legislative and political environment.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>2013 AFRICAN UNION OBSERVATIONS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058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AUEOM, therefore, was of the view that there was a perceptible improvement in the public’s appreciation of the ZEC.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African Union noted </a:t>
            </a:r>
            <a:r>
              <a:rPr lang="en-US" dirty="0"/>
              <a:t>the persistent allegations of lack of funding for the ZEC to enable it to manage the electoral process </a:t>
            </a:r>
            <a:r>
              <a:rPr lang="en-US" dirty="0" smtClean="0"/>
              <a:t>effectively</a:t>
            </a:r>
            <a:r>
              <a:rPr lang="en-US" dirty="0"/>
              <a:t> </a:t>
            </a:r>
            <a:r>
              <a:rPr lang="en-US" dirty="0" smtClean="0"/>
              <a:t>which hampered vital processes such as the Special Vote and voter registration.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>2013 AFRICAN UNION OBSERVATIONS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Voter registration was slow in processing leading to thousands being unable register </a:t>
            </a:r>
            <a:r>
              <a:rPr lang="en-US" dirty="0"/>
              <a:t>due to the expiry of the 30 day prescription </a:t>
            </a:r>
            <a:r>
              <a:rPr lang="en-US" dirty="0" smtClean="0"/>
              <a:t>period.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AUEOM noted that the </a:t>
            </a:r>
            <a:r>
              <a:rPr lang="en-US" i="1" dirty="0"/>
              <a:t>Special </a:t>
            </a:r>
            <a:r>
              <a:rPr lang="en-US" i="1" dirty="0" smtClean="0"/>
              <a:t>Vote</a:t>
            </a:r>
            <a:r>
              <a:rPr lang="en-US" dirty="0"/>
              <a:t> </a:t>
            </a:r>
            <a:r>
              <a:rPr lang="en-US" dirty="0" smtClean="0"/>
              <a:t>was characterised </a:t>
            </a:r>
            <a:r>
              <a:rPr lang="en-US" dirty="0"/>
              <a:t>by logistical and management </a:t>
            </a:r>
            <a:r>
              <a:rPr lang="en-US" dirty="0" smtClean="0"/>
              <a:t>challenges such as late finalization </a:t>
            </a:r>
            <a:r>
              <a:rPr lang="en-US" dirty="0"/>
              <a:t>of ballot papers, </a:t>
            </a:r>
            <a:r>
              <a:rPr lang="en-US" dirty="0" smtClean="0"/>
              <a:t>human </a:t>
            </a:r>
            <a:r>
              <a:rPr lang="en-US" dirty="0"/>
              <a:t>resources incapacities and slow printing processes.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8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>2013 AFRICAN UNION OBSERVATIONS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absence of civil society organisations in the electoral </a:t>
            </a:r>
            <a:r>
              <a:rPr lang="en-US" dirty="0" smtClean="0"/>
              <a:t>arena raised concern with the AUEOM.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The </a:t>
            </a:r>
            <a:r>
              <a:rPr lang="en-US" dirty="0"/>
              <a:t>media environment in Zimbabwe </a:t>
            </a:r>
            <a:r>
              <a:rPr lang="en-US" dirty="0" smtClean="0"/>
              <a:t>highly polarised in </a:t>
            </a:r>
            <a:r>
              <a:rPr lang="en-US" dirty="0"/>
              <a:t>clear violation of Article 160 J of the Electoral Act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4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AU Recommendations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Voters’ Roll should be made available to all stakeholders for verification and inspection, in both electronic and hard copy </a:t>
            </a:r>
            <a:r>
              <a:rPr lang="en-US" dirty="0" smtClean="0"/>
              <a:t>format.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There should be sustained public communication regarding the time-frames for special and intensive voter registration exercises and the closing dates thereof; to avoid unnecessary disputes and complaints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9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AU Recommendations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</a:t>
            </a:r>
            <a:r>
              <a:rPr lang="en-US" dirty="0"/>
              <a:t>markings on ballot papers need to be improved </a:t>
            </a:r>
            <a:r>
              <a:rPr lang="en-US" dirty="0" smtClean="0"/>
              <a:t>to </a:t>
            </a:r>
            <a:r>
              <a:rPr lang="en-US" dirty="0"/>
              <a:t>prevent any possibility of duplication.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Zimbabwean authorities should reconsider the use of Police Officers in assisting voters as it may unduly influence the manner in which they vote.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AU Recommendations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5344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provisions of the BSA be fully implemented to enable the liberalization of radio and television ownership, thereby providing a broader platform for all stakeholders to voice their </a:t>
            </a:r>
            <a:r>
              <a:rPr lang="en-US" dirty="0" smtClean="0"/>
              <a:t>opinions.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Need for greater </a:t>
            </a:r>
            <a:r>
              <a:rPr lang="en-US" dirty="0"/>
              <a:t>involvement of non-state actors in civic and voter education throughout the democratic process to enhance and sustain participation in elections in future.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9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693</TotalTime>
  <Words>1055</Words>
  <Application>Microsoft Office PowerPoint</Application>
  <PresentationFormat>On-screen Show (4:3)</PresentationFormat>
  <Paragraphs>159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Oriel</vt:lpstr>
      <vt:lpstr>Zimbabwe Election  Support Network</vt:lpstr>
      <vt:lpstr>Background</vt:lpstr>
      <vt:lpstr>Why electoral reforms?</vt:lpstr>
      <vt:lpstr>2013 AFRICAN UNION OBSERVATIONS</vt:lpstr>
      <vt:lpstr>2013 AFRICAN UNION OBSERVATIONS</vt:lpstr>
      <vt:lpstr>2013 AFRICAN UNION OBSERVATIONS</vt:lpstr>
      <vt:lpstr>AU Recommendations</vt:lpstr>
      <vt:lpstr>AU Recommendations</vt:lpstr>
      <vt:lpstr>AU Recommendations</vt:lpstr>
      <vt:lpstr>SADC ELECTION OBSERVATION MISSION RECOMMENDATIONS </vt:lpstr>
      <vt:lpstr>Reform Areas</vt:lpstr>
      <vt:lpstr>Political Reforms</vt:lpstr>
      <vt:lpstr>Administrative reforms</vt:lpstr>
      <vt:lpstr>Administrative reforms</vt:lpstr>
      <vt:lpstr>Administrative reforms</vt:lpstr>
      <vt:lpstr>legal reforms</vt:lpstr>
      <vt:lpstr>legal reforms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Maenzanise</dc:creator>
  <cp:lastModifiedBy>Data16</cp:lastModifiedBy>
  <cp:revision>119</cp:revision>
  <cp:lastPrinted>2016-10-28T11:57:21Z</cp:lastPrinted>
  <dcterms:created xsi:type="dcterms:W3CDTF">2016-10-27T06:34:20Z</dcterms:created>
  <dcterms:modified xsi:type="dcterms:W3CDTF">2016-10-31T11:36:10Z</dcterms:modified>
</cp:coreProperties>
</file>