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  <p:sldId id="270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D39E-409D-412A-B438-9FBC56973415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2C495-4A97-440E-8D73-F49680B0E896}" type="slidenum">
              <a:rPr lang="en-ZW" smtClean="0"/>
              <a:pPr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2C495-4A97-440E-8D73-F49680B0E896}" type="slidenum">
              <a:rPr lang="en-ZW" smtClean="0"/>
              <a:pPr/>
              <a:t>9</a:t>
            </a:fld>
            <a:endParaRPr lang="en-Z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ZW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Z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Z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ABC9624-1F53-4CBC-BE65-59C41B4E3362}" type="datetimeFigureOut">
              <a:rPr lang="en-US" smtClean="0"/>
              <a:pPr/>
              <a:t>11/1/2016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ZW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DC011B-71EE-462D-BECA-2E25BE3C4315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W" dirty="0" smtClean="0"/>
              <a:t>2018 elections: dialogue for sustainable electoral reforms in </a:t>
            </a:r>
            <a:r>
              <a:rPr lang="en-ZW" dirty="0" err="1" smtClean="0"/>
              <a:t>zimbabwe</a:t>
            </a:r>
            <a:endParaRPr lang="en-ZW" dirty="0" smtClean="0"/>
          </a:p>
          <a:p>
            <a:endParaRPr lang="en-ZW" dirty="0" smtClean="0"/>
          </a:p>
          <a:p>
            <a:r>
              <a:rPr lang="en-ZW" dirty="0" smtClean="0"/>
              <a:t>Bulawayo</a:t>
            </a:r>
          </a:p>
          <a:p>
            <a:r>
              <a:rPr lang="en-ZW" dirty="0" smtClean="0"/>
              <a:t>November 2016</a:t>
            </a:r>
          </a:p>
          <a:p>
            <a:endParaRPr lang="en-ZW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W" dirty="0" smtClean="0"/>
              <a:t>Media and Elections</a:t>
            </a:r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029200"/>
            <a:ext cx="27432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Conditions for delivery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W" dirty="0" smtClean="0"/>
              <a:t>Democratic legislative environment [safeguards for the </a:t>
            </a:r>
            <a:r>
              <a:rPr lang="en-ZW" dirty="0" smtClean="0"/>
              <a:t>media, freedom of expression and information]</a:t>
            </a:r>
            <a:endParaRPr lang="en-ZW" dirty="0" smtClean="0"/>
          </a:p>
          <a:p>
            <a:r>
              <a:rPr lang="en-ZW" dirty="0" smtClean="0"/>
              <a:t>Regulatory </a:t>
            </a:r>
            <a:r>
              <a:rPr lang="en-ZW" dirty="0" smtClean="0"/>
              <a:t>framework that conforms to best practice</a:t>
            </a:r>
            <a:endParaRPr lang="en-ZW" dirty="0" smtClean="0"/>
          </a:p>
          <a:p>
            <a:r>
              <a:rPr lang="en-ZW" dirty="0" smtClean="0"/>
              <a:t>Independence of public media</a:t>
            </a:r>
            <a:endParaRPr lang="en-ZW" dirty="0" smtClean="0"/>
          </a:p>
          <a:p>
            <a:r>
              <a:rPr lang="en-ZW" dirty="0" smtClean="0"/>
              <a:t>Anti- media monopolies [Ownership </a:t>
            </a:r>
            <a:r>
              <a:rPr lang="en-ZW" dirty="0" smtClean="0"/>
              <a:t>patterns </a:t>
            </a:r>
            <a:r>
              <a:rPr lang="en-ZW" dirty="0" smtClean="0"/>
              <a:t> &amp;  influence] </a:t>
            </a:r>
            <a:endParaRPr lang="en-ZW" dirty="0" smtClean="0"/>
          </a:p>
          <a:p>
            <a:r>
              <a:rPr lang="en-ZW" dirty="0" smtClean="0"/>
              <a:t>Levels of </a:t>
            </a:r>
            <a:r>
              <a:rPr lang="en-ZW" dirty="0" smtClean="0"/>
              <a:t>professionalism</a:t>
            </a:r>
          </a:p>
          <a:p>
            <a:r>
              <a:rPr lang="en-ZW" dirty="0" smtClean="0"/>
              <a:t>Access, Availability, Affordability, [Acceptability]</a:t>
            </a:r>
            <a:endParaRPr lang="en-ZW" dirty="0" smtClean="0"/>
          </a:p>
          <a:p>
            <a:endParaRPr lang="en-ZW" dirty="0" smtClean="0"/>
          </a:p>
          <a:p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410200"/>
            <a:ext cx="28956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Challenges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W" dirty="0" smtClean="0"/>
              <a:t>Political capture of the media</a:t>
            </a:r>
          </a:p>
          <a:p>
            <a:r>
              <a:rPr lang="en-ZW" dirty="0" smtClean="0"/>
              <a:t>Hijacking of the public media</a:t>
            </a:r>
          </a:p>
          <a:p>
            <a:r>
              <a:rPr lang="en-ZW" dirty="0" smtClean="0"/>
              <a:t>F</a:t>
            </a:r>
            <a:r>
              <a:rPr lang="en-ZW" dirty="0" smtClean="0"/>
              <a:t>actional influence in both public and private media.</a:t>
            </a:r>
          </a:p>
          <a:p>
            <a:r>
              <a:rPr lang="en-ZW" dirty="0" smtClean="0"/>
              <a:t>Expansion of state media empire directly and indirectly through proxy ownership. [Digital migration to further expand ZBC &amp; opportunities for additional state run entities]</a:t>
            </a:r>
            <a:endParaRPr lang="en-ZW" dirty="0" smtClean="0"/>
          </a:p>
          <a:p>
            <a:r>
              <a:rPr lang="en-ZW" dirty="0" smtClean="0"/>
              <a:t>Ownership </a:t>
            </a:r>
            <a:r>
              <a:rPr lang="en-ZW" dirty="0" smtClean="0"/>
              <a:t>– influencing editorial slants</a:t>
            </a:r>
            <a:r>
              <a:rPr lang="en-ZW" dirty="0" smtClean="0"/>
              <a:t>.</a:t>
            </a:r>
            <a:endParaRPr lang="en-ZW" dirty="0" smtClean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334000"/>
            <a:ext cx="28194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Challenges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ZW" dirty="0" smtClean="0"/>
              <a:t>Advocacy journalism – media as appendages of contestants [taking sides &amp; doing the bidding for parties].</a:t>
            </a:r>
          </a:p>
          <a:p>
            <a:r>
              <a:rPr lang="en-ZW" dirty="0" smtClean="0"/>
              <a:t>Repressive, </a:t>
            </a:r>
            <a:r>
              <a:rPr lang="en-ZW" dirty="0" smtClean="0"/>
              <a:t>unsafe and </a:t>
            </a:r>
            <a:r>
              <a:rPr lang="en-ZW" dirty="0" smtClean="0"/>
              <a:t>insecure operating environment, </a:t>
            </a:r>
            <a:r>
              <a:rPr lang="en-ZW" dirty="0" smtClean="0"/>
              <a:t>poor working </a:t>
            </a:r>
            <a:r>
              <a:rPr lang="en-ZW" dirty="0" smtClean="0"/>
              <a:t>conditions</a:t>
            </a:r>
            <a:endParaRPr lang="en-ZW" dirty="0" smtClean="0"/>
          </a:p>
          <a:p>
            <a:r>
              <a:rPr lang="en-ZW" dirty="0" smtClean="0"/>
              <a:t>Fragmented regulatory framework [regulation, code, accreditation]</a:t>
            </a:r>
          </a:p>
          <a:p>
            <a:r>
              <a:rPr lang="en-ZW" dirty="0" smtClean="0"/>
              <a:t>Legislative controls – various instruments directly and indirectly impacting on media freedoms and free flow of information</a:t>
            </a:r>
            <a:r>
              <a:rPr lang="en-ZW" dirty="0" smtClean="0"/>
              <a:t>.</a:t>
            </a:r>
          </a:p>
          <a:p>
            <a:r>
              <a:rPr lang="en-ZW" dirty="0" smtClean="0"/>
              <a:t>ICTs policy and Cyber legislation</a:t>
            </a:r>
          </a:p>
          <a:p>
            <a:r>
              <a:rPr lang="en-ZW" dirty="0" smtClean="0"/>
              <a:t>Credibility of online information</a:t>
            </a:r>
            <a:endParaRPr lang="en-ZW" dirty="0" smtClean="0"/>
          </a:p>
          <a:p>
            <a:r>
              <a:rPr lang="en-ZW" dirty="0" smtClean="0"/>
              <a:t>Access, Availability and Affordability </a:t>
            </a:r>
            <a:endParaRPr lang="en-ZW" dirty="0" smtClean="0"/>
          </a:p>
          <a:p>
            <a:r>
              <a:rPr lang="en-ZW" dirty="0" smtClean="0"/>
              <a:t>Opaque management of the process under the guise of protecting state &amp; national security hindering information flow </a:t>
            </a:r>
            <a:endParaRPr lang="en-ZW" dirty="0" smtClean="0"/>
          </a:p>
          <a:p>
            <a:pPr>
              <a:buNone/>
            </a:pPr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410200"/>
            <a:ext cx="28956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...To 2018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ZW" dirty="0" smtClean="0"/>
              <a:t>Legislative reforms</a:t>
            </a:r>
            <a:r>
              <a:rPr lang="en-ZW" dirty="0" smtClean="0"/>
              <a:t>:</a:t>
            </a:r>
            <a:r>
              <a:rPr lang="en-ZW" dirty="0" smtClean="0"/>
              <a:t> ATI, FoX, &amp; Media laws to ensure there is no unwarranted embargo and classification of information</a:t>
            </a:r>
          </a:p>
          <a:p>
            <a:r>
              <a:rPr lang="en-ZW" dirty="0" smtClean="0"/>
              <a:t>Harmonisation: – laws, regulation, code of conduct, accreditation</a:t>
            </a:r>
          </a:p>
          <a:p>
            <a:r>
              <a:rPr lang="en-ZW" dirty="0" smtClean="0"/>
              <a:t>Reclamation of the public media: (ConCourt July ZBC ruling -governance and administrative structures)</a:t>
            </a:r>
          </a:p>
          <a:p>
            <a:r>
              <a:rPr lang="en-ZW" dirty="0" smtClean="0"/>
              <a:t>Editorial and programming independence from vested interests </a:t>
            </a:r>
          </a:p>
          <a:p>
            <a:r>
              <a:rPr lang="en-ZW" dirty="0" smtClean="0"/>
              <a:t>Genuine  diversification of the media space [Qualitative </a:t>
            </a:r>
            <a:r>
              <a:rPr lang="en-ZW" dirty="0" err="1" smtClean="0"/>
              <a:t>vs</a:t>
            </a:r>
            <a:r>
              <a:rPr lang="en-ZW" dirty="0" smtClean="0"/>
              <a:t> Quantitative plurality]</a:t>
            </a:r>
          </a:p>
          <a:p>
            <a:r>
              <a:rPr lang="en-ZW" dirty="0" smtClean="0"/>
              <a:t>Improving media access in outlying areas and information provision to the media [</a:t>
            </a:r>
            <a:r>
              <a:rPr lang="en-ZW" dirty="0" err="1" smtClean="0"/>
              <a:t>eg</a:t>
            </a:r>
            <a:r>
              <a:rPr lang="en-ZW" dirty="0" smtClean="0"/>
              <a:t> regular briefings by IEC and CSOs]</a:t>
            </a:r>
            <a:r>
              <a:rPr lang="en-ZW" dirty="0" smtClean="0"/>
              <a:t> </a:t>
            </a:r>
            <a:endParaRPr lang="en-ZW" dirty="0" smtClean="0"/>
          </a:p>
          <a:p>
            <a:endParaRPr lang="en-ZW" dirty="0" smtClean="0"/>
          </a:p>
          <a:p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5715000"/>
            <a:ext cx="30480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...To 2018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5334000"/>
          </a:xfrm>
        </p:spPr>
        <p:txBody>
          <a:bodyPr>
            <a:normAutofit fontScale="92500"/>
          </a:bodyPr>
          <a:lstStyle/>
          <a:p>
            <a:r>
              <a:rPr lang="en-ZW" dirty="0" smtClean="0"/>
              <a:t>Guarantee safety and security of journalists</a:t>
            </a:r>
          </a:p>
          <a:p>
            <a:r>
              <a:rPr lang="en-ZW" dirty="0" smtClean="0"/>
              <a:t>Give space to the media to do their work</a:t>
            </a:r>
          </a:p>
          <a:p>
            <a:r>
              <a:rPr lang="en-ZW" dirty="0" smtClean="0"/>
              <a:t>Leveraging </a:t>
            </a:r>
            <a:r>
              <a:rPr lang="en-ZW" dirty="0" smtClean="0"/>
              <a:t>social media for </a:t>
            </a:r>
            <a:r>
              <a:rPr lang="en-ZW" dirty="0" smtClean="0"/>
              <a:t>voter education and information </a:t>
            </a:r>
          </a:p>
          <a:p>
            <a:r>
              <a:rPr lang="en-ZW" dirty="0" smtClean="0"/>
              <a:t>Balancing online presence with traditional community media</a:t>
            </a:r>
            <a:endParaRPr lang="en-ZW" dirty="0" smtClean="0"/>
          </a:p>
          <a:p>
            <a:r>
              <a:rPr lang="en-ZW" dirty="0" smtClean="0"/>
              <a:t>Regulating access to broadcast media – equal access.</a:t>
            </a:r>
          </a:p>
          <a:p>
            <a:r>
              <a:rPr lang="en-ZW" dirty="0" smtClean="0"/>
              <a:t>Regulating radio &amp; television advertising – minimizing the influence </a:t>
            </a:r>
            <a:r>
              <a:rPr lang="en-ZW" dirty="0" smtClean="0"/>
              <a:t>of incumbency and abuse of authority.</a:t>
            </a:r>
            <a:endParaRPr lang="en-ZW" dirty="0" smtClean="0"/>
          </a:p>
          <a:p>
            <a:r>
              <a:rPr lang="en-ZW" dirty="0" smtClean="0"/>
              <a:t>Monitoring media bias &amp; intervening to stop it – retrospective reprimands are ineffective</a:t>
            </a:r>
          </a:p>
          <a:p>
            <a:r>
              <a:rPr lang="en-ZW" dirty="0" smtClean="0"/>
              <a:t>Monitoring of hate language and timely action against it</a:t>
            </a:r>
            <a:r>
              <a:rPr lang="en-ZW" dirty="0" smtClean="0"/>
              <a:t>. </a:t>
            </a:r>
            <a:endParaRPr lang="en-ZW" dirty="0" smtClean="0"/>
          </a:p>
          <a:p>
            <a:endParaRPr lang="en-ZW" dirty="0" smtClean="0"/>
          </a:p>
          <a:p>
            <a:endParaRPr lang="en-ZW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Thank You...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800" dirty="0" smtClean="0"/>
              <a:t>Contact: Nhlanhla Ngwenya</a:t>
            </a:r>
          </a:p>
          <a:p>
            <a:pPr algn="ctr"/>
            <a:r>
              <a:rPr lang="en-US" sz="2800" dirty="0" smtClean="0"/>
              <a:t>MISA-Zimbabwe</a:t>
            </a:r>
          </a:p>
          <a:p>
            <a:pPr algn="ctr"/>
            <a:r>
              <a:rPr lang="en-US" sz="2800" dirty="0" smtClean="0"/>
              <a:t>84 </a:t>
            </a:r>
            <a:r>
              <a:rPr lang="en-US" sz="2800" dirty="0" err="1" smtClean="0"/>
              <a:t>McChlery</a:t>
            </a:r>
            <a:r>
              <a:rPr lang="en-US" sz="2800" dirty="0" smtClean="0"/>
              <a:t> Avenue</a:t>
            </a:r>
          </a:p>
          <a:p>
            <a:pPr algn="ctr"/>
            <a:r>
              <a:rPr lang="en-US" sz="2800" dirty="0" err="1" smtClean="0"/>
              <a:t>Eastlea</a:t>
            </a:r>
            <a:r>
              <a:rPr lang="en-US" sz="2800" dirty="0" smtClean="0"/>
              <a:t>, Harare</a:t>
            </a:r>
          </a:p>
          <a:p>
            <a:pPr algn="ctr"/>
            <a:r>
              <a:rPr lang="en-US" sz="2800" dirty="0" smtClean="0"/>
              <a:t>Tel/Fax +263 4 776165</a:t>
            </a:r>
          </a:p>
          <a:p>
            <a:pPr algn="ctr"/>
            <a:r>
              <a:rPr lang="en-US" sz="2800" dirty="0" smtClean="0"/>
              <a:t>Mobile: </a:t>
            </a:r>
            <a:br>
              <a:rPr lang="en-US" sz="2800" dirty="0" smtClean="0"/>
            </a:br>
            <a:r>
              <a:rPr lang="en-US" sz="2800" dirty="0" smtClean="0"/>
              <a:t>+263 712618057/+263 773303148</a:t>
            </a:r>
          </a:p>
          <a:p>
            <a:pPr algn="ctr"/>
            <a:r>
              <a:rPr lang="en-US" sz="2800" dirty="0" smtClean="0"/>
              <a:t>Twitter: @</a:t>
            </a:r>
            <a:r>
              <a:rPr lang="en-US" sz="2800" dirty="0" err="1" smtClean="0"/>
              <a:t>SitshelaN</a:t>
            </a:r>
            <a:endParaRPr lang="en-US" sz="2800" dirty="0" smtClean="0"/>
          </a:p>
          <a:p>
            <a:pPr algn="ctr"/>
            <a:r>
              <a:rPr lang="en-US" sz="2800" dirty="0" smtClean="0"/>
              <a:t>Skype: ngwenyan2</a:t>
            </a:r>
          </a:p>
          <a:p>
            <a:pPr algn="ctr"/>
            <a:r>
              <a:rPr lang="en-US" sz="2800" dirty="0" err="1" smtClean="0"/>
              <a:t>Facebook</a:t>
            </a:r>
            <a:r>
              <a:rPr lang="en-US" sz="2800" dirty="0" smtClean="0"/>
              <a:t>: Nhlanhla Ngwenya</a:t>
            </a:r>
          </a:p>
          <a:p>
            <a:pPr algn="ctr"/>
            <a:r>
              <a:rPr lang="en-US" sz="2800" dirty="0" err="1" smtClean="0"/>
              <a:t>Instagram</a:t>
            </a:r>
            <a:r>
              <a:rPr lang="en-US" sz="2800" dirty="0" smtClean="0"/>
              <a:t>: </a:t>
            </a:r>
            <a:r>
              <a:rPr lang="en-US" sz="2800" dirty="0" err="1" smtClean="0"/>
              <a:t>nhlanhlan</a:t>
            </a:r>
            <a:endParaRPr lang="en-Z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Elections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W" dirty="0" smtClean="0"/>
              <a:t>Key hallmark of democracy</a:t>
            </a:r>
          </a:p>
          <a:p>
            <a:r>
              <a:rPr lang="en-ZW" dirty="0" smtClean="0"/>
              <a:t>Every citizen of adult age participates in making choices for the country and choosing representatives for public decision-making bodies</a:t>
            </a:r>
          </a:p>
          <a:p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953000"/>
            <a:ext cx="3048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Media/</a:t>
            </a:r>
            <a:r>
              <a:rPr lang="en-ZW" dirty="0" err="1" smtClean="0"/>
              <a:t>FoX</a:t>
            </a:r>
            <a:r>
              <a:rPr lang="en-ZW" dirty="0" smtClean="0"/>
              <a:t> in a democracy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W" dirty="0" smtClean="0"/>
              <a:t>Cog in the enjoyment of all liberties</a:t>
            </a:r>
          </a:p>
          <a:p>
            <a:r>
              <a:rPr lang="en-ZW" dirty="0" smtClean="0"/>
              <a:t>Platforms through which citizens can express their opinions, access information, scrutinise those in office, make demands, etc</a:t>
            </a:r>
          </a:p>
          <a:p>
            <a:r>
              <a:rPr lang="en-ZW" dirty="0" smtClean="0"/>
              <a:t>Six key roles of media:</a:t>
            </a:r>
          </a:p>
          <a:p>
            <a:pPr>
              <a:buFont typeface="Courier New" pitchFamily="49" charset="0"/>
              <a:buChar char="o"/>
            </a:pPr>
            <a:r>
              <a:rPr lang="en-ZW" dirty="0" smtClean="0"/>
              <a:t>-Information</a:t>
            </a:r>
          </a:p>
          <a:p>
            <a:pPr>
              <a:buFont typeface="Courier New" pitchFamily="49" charset="0"/>
              <a:buChar char="o"/>
            </a:pPr>
            <a:r>
              <a:rPr lang="en-ZW" dirty="0" smtClean="0"/>
              <a:t>-Examination/analysis [educate]</a:t>
            </a:r>
          </a:p>
          <a:p>
            <a:pPr>
              <a:buFont typeface="Courier New" pitchFamily="49" charset="0"/>
              <a:buChar char="o"/>
            </a:pPr>
            <a:r>
              <a:rPr lang="en-ZW" dirty="0" smtClean="0"/>
              <a:t>-space for dialogue, debate</a:t>
            </a:r>
          </a:p>
          <a:p>
            <a:pPr>
              <a:buFont typeface="Courier New" pitchFamily="49" charset="0"/>
              <a:buChar char="o"/>
            </a:pPr>
            <a:r>
              <a:rPr lang="en-ZW" dirty="0" smtClean="0"/>
              <a:t>-Advocates/social representation</a:t>
            </a:r>
          </a:p>
          <a:p>
            <a:pPr>
              <a:buFont typeface="Courier New" pitchFamily="49" charset="0"/>
              <a:buChar char="o"/>
            </a:pPr>
            <a:r>
              <a:rPr lang="en-ZW" dirty="0" smtClean="0"/>
              <a:t>-Watchdog</a:t>
            </a:r>
          </a:p>
          <a:p>
            <a:pPr>
              <a:buFont typeface="Courier New" pitchFamily="49" charset="0"/>
              <a:buChar char="o"/>
            </a:pPr>
            <a:r>
              <a:rPr lang="en-ZW" dirty="0" smtClean="0"/>
              <a:t>-entertainment</a:t>
            </a:r>
          </a:p>
          <a:p>
            <a:pPr>
              <a:buFontTx/>
              <a:buChar char="-"/>
            </a:pPr>
            <a:endParaRPr lang="en-ZW" dirty="0" smtClean="0"/>
          </a:p>
          <a:p>
            <a:pPr>
              <a:buNone/>
            </a:pPr>
            <a:endParaRPr lang="en-ZW" dirty="0" smtClean="0"/>
          </a:p>
          <a:p>
            <a:pPr>
              <a:buFontTx/>
              <a:buChar char="-"/>
            </a:pPr>
            <a:endParaRPr lang="en-ZW" dirty="0" smtClean="0"/>
          </a:p>
          <a:p>
            <a:pPr>
              <a:buNone/>
            </a:pPr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5334000"/>
            <a:ext cx="26670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During elections...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W" dirty="0" smtClean="0"/>
              <a:t>Direct and Indirect access</a:t>
            </a:r>
          </a:p>
          <a:p>
            <a:r>
              <a:rPr lang="en-ZW" dirty="0" smtClean="0"/>
              <a:t>Information</a:t>
            </a:r>
          </a:p>
          <a:p>
            <a:r>
              <a:rPr lang="en-ZW" dirty="0" smtClean="0"/>
              <a:t>Examination</a:t>
            </a:r>
          </a:p>
          <a:p>
            <a:r>
              <a:rPr lang="en-ZW" dirty="0" smtClean="0"/>
              <a:t>Public </a:t>
            </a:r>
            <a:r>
              <a:rPr lang="en-ZW" dirty="0" smtClean="0"/>
              <a:t>sphere: Discussion forum</a:t>
            </a:r>
            <a:endParaRPr lang="en-ZW" dirty="0" smtClean="0"/>
          </a:p>
          <a:p>
            <a:r>
              <a:rPr lang="en-ZW" dirty="0" smtClean="0"/>
              <a:t>Watchdog</a:t>
            </a:r>
          </a:p>
          <a:p>
            <a:pPr>
              <a:buNone/>
            </a:pPr>
            <a:r>
              <a:rPr lang="en-ZW" dirty="0" smtClean="0"/>
              <a:t>[Guide to making informed choices rather </a:t>
            </a:r>
            <a:r>
              <a:rPr lang="en-ZW" dirty="0" smtClean="0"/>
              <a:t>than blind </a:t>
            </a:r>
            <a:r>
              <a:rPr lang="en-ZW" dirty="0" smtClean="0"/>
              <a:t>choices ]</a:t>
            </a:r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334000"/>
            <a:ext cx="25146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Information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ZW" dirty="0" smtClean="0"/>
              <a:t>Critical information about the electoral process:</a:t>
            </a:r>
          </a:p>
          <a:p>
            <a:pPr>
              <a:buNone/>
            </a:pPr>
            <a:r>
              <a:rPr lang="en-ZW" dirty="0" smtClean="0"/>
              <a:t>-type [reasons for] of an election</a:t>
            </a:r>
          </a:p>
          <a:p>
            <a:pPr>
              <a:buNone/>
            </a:pPr>
            <a:r>
              <a:rPr lang="en-ZW" dirty="0" smtClean="0"/>
              <a:t>-Dates</a:t>
            </a:r>
          </a:p>
          <a:p>
            <a:pPr>
              <a:buNone/>
            </a:pPr>
            <a:r>
              <a:rPr lang="en-ZW" dirty="0" smtClean="0"/>
              <a:t>-Number and location of polling stations</a:t>
            </a:r>
          </a:p>
          <a:p>
            <a:pPr>
              <a:buNone/>
            </a:pPr>
            <a:r>
              <a:rPr lang="en-ZW" dirty="0" smtClean="0"/>
              <a:t>-Constituencies and demarcations</a:t>
            </a:r>
          </a:p>
          <a:p>
            <a:pPr>
              <a:buNone/>
            </a:pPr>
            <a:r>
              <a:rPr lang="en-ZW" dirty="0" smtClean="0"/>
              <a:t>-Documentation for voting</a:t>
            </a:r>
          </a:p>
          <a:p>
            <a:pPr>
              <a:buNone/>
            </a:pPr>
            <a:r>
              <a:rPr lang="en-ZW" dirty="0" smtClean="0"/>
              <a:t>-voting procedures and the ballot paper</a:t>
            </a:r>
          </a:p>
          <a:p>
            <a:pPr>
              <a:buNone/>
            </a:pPr>
            <a:r>
              <a:rPr lang="en-ZW" dirty="0" smtClean="0"/>
              <a:t>-candidates, parties and their manifestos or programmes</a:t>
            </a:r>
          </a:p>
          <a:p>
            <a:pPr>
              <a:buNone/>
            </a:pPr>
            <a:r>
              <a:rPr lang="en-ZW" dirty="0" smtClean="0"/>
              <a:t>-the level of participation by parties [national candidates or fielding in some selected areas]</a:t>
            </a:r>
          </a:p>
          <a:p>
            <a:pPr>
              <a:buNone/>
            </a:pPr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5715000"/>
            <a:ext cx="25908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Examination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W" dirty="0" smtClean="0"/>
              <a:t>Critically analyse: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ZW" dirty="0" smtClean="0"/>
              <a:t>Electoral </a:t>
            </a:r>
            <a:r>
              <a:rPr lang="en-ZW" dirty="0" smtClean="0"/>
              <a:t>framework and its management by EMB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ZW" dirty="0" smtClean="0"/>
              <a:t>Parties </a:t>
            </a:r>
            <a:r>
              <a:rPr lang="en-ZW" dirty="0" smtClean="0"/>
              <a:t>and their candidates [compare and contrast]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ZW" dirty="0" smtClean="0"/>
              <a:t>Parties</a:t>
            </a:r>
            <a:r>
              <a:rPr lang="en-ZW" dirty="0" smtClean="0"/>
              <a:t>’ Manifestos </a:t>
            </a:r>
            <a:r>
              <a:rPr lang="en-ZW" dirty="0" err="1" smtClean="0"/>
              <a:t>vis</a:t>
            </a:r>
            <a:r>
              <a:rPr lang="en-ZW" dirty="0" smtClean="0"/>
              <a:t>-a-</a:t>
            </a:r>
            <a:r>
              <a:rPr lang="en-ZW" dirty="0" err="1" smtClean="0"/>
              <a:t>vis</a:t>
            </a:r>
            <a:r>
              <a:rPr lang="en-ZW" dirty="0" smtClean="0"/>
              <a:t> the electorate’s wishes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ZW" dirty="0" smtClean="0"/>
              <a:t>Audit the ruling party’s tenure of office [their promises Vs delivery]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ZW" dirty="0" smtClean="0"/>
              <a:t>Also examine the aspiring parties abilities to deliver and fulfil citizens’ wishes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ZW" dirty="0" smtClean="0"/>
              <a:t>Well researched, accurate and analytical reports relying on facts and figures to turn facts into knowledge for voters</a:t>
            </a:r>
          </a:p>
          <a:p>
            <a:pPr>
              <a:buNone/>
            </a:pPr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562600"/>
            <a:ext cx="28194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Examination </a:t>
            </a:r>
            <a:r>
              <a:rPr lang="en-ZW" dirty="0" err="1" smtClean="0"/>
              <a:t>contd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W" dirty="0" smtClean="0"/>
              <a:t>In analysing, the media should use a pool of diverse experts and analysts, research reports and opinion poll results [caution should be exercised in this regard]</a:t>
            </a:r>
          </a:p>
          <a:p>
            <a:r>
              <a:rPr lang="en-ZW" dirty="0" smtClean="0"/>
              <a:t>Assess likely scenarios post-election, measuring them against parties and candidates</a:t>
            </a:r>
          </a:p>
          <a:p>
            <a:endParaRPr lang="en-ZW" dirty="0" smtClean="0"/>
          </a:p>
          <a:p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410200"/>
            <a:ext cx="28194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Space for debate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W" dirty="0" smtClean="0"/>
              <a:t>Provide space for debate, discussion programmes, op-</a:t>
            </a:r>
            <a:r>
              <a:rPr lang="en-ZW" dirty="0" err="1" smtClean="0"/>
              <a:t>eds</a:t>
            </a:r>
            <a:r>
              <a:rPr lang="en-ZW" dirty="0" smtClean="0"/>
              <a:t>, comments section on online editions, social media, etc</a:t>
            </a:r>
          </a:p>
          <a:p>
            <a:r>
              <a:rPr lang="en-ZW" dirty="0" smtClean="0"/>
              <a:t>Inclusive [women, youth, minorities] presentation of views &amp; aspirations </a:t>
            </a:r>
            <a:endParaRPr lang="en-ZW" dirty="0" smtClean="0"/>
          </a:p>
          <a:p>
            <a:r>
              <a:rPr lang="en-ZW" dirty="0" smtClean="0"/>
              <a:t>Discussion programmes should allow robust debates and fairly moderated.</a:t>
            </a:r>
          </a:p>
          <a:p>
            <a:r>
              <a:rPr lang="en-ZW" dirty="0" smtClean="0"/>
              <a:t>Contestants should be allowed to debate each other and voters given an opportunity to question them.</a:t>
            </a:r>
          </a:p>
          <a:p>
            <a:r>
              <a:rPr lang="en-ZW" dirty="0" smtClean="0"/>
              <a:t>If a media house decides to interview parties/contestants separately they should be given equal space and airtime.</a:t>
            </a:r>
          </a:p>
          <a:p>
            <a:r>
              <a:rPr lang="en-ZW" dirty="0" smtClean="0"/>
              <a:t>This is to influence rational and informed choices and engender tolerance of divergent views</a:t>
            </a:r>
          </a:p>
          <a:p>
            <a:endParaRPr lang="en-ZW" dirty="0" smtClean="0"/>
          </a:p>
          <a:p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715000"/>
            <a:ext cx="25146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Watchdog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W" dirty="0" smtClean="0"/>
              <a:t>Watch over the management of the electoral framework</a:t>
            </a:r>
          </a:p>
          <a:p>
            <a:r>
              <a:rPr lang="en-ZW" dirty="0" smtClean="0"/>
              <a:t>Expose and investigate allegations of manipulation</a:t>
            </a:r>
          </a:p>
          <a:p>
            <a:r>
              <a:rPr lang="en-ZW" dirty="0" smtClean="0"/>
              <a:t>Diligently observe voting, counting and results announcement to mitigate fraud. </a:t>
            </a:r>
          </a:p>
          <a:p>
            <a:endParaRPr lang="en-ZW" dirty="0"/>
          </a:p>
        </p:txBody>
      </p:sp>
      <p:pic>
        <p:nvPicPr>
          <p:cNvPr id="4" name="Picture 2" descr="C:\Users\Director\Desktop\MISA-Zi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5334000"/>
            <a:ext cx="25908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498</TotalTime>
  <Words>816</Words>
  <Application>Microsoft Office PowerPoint</Application>
  <PresentationFormat>On-screen Show (4:3)</PresentationFormat>
  <Paragraphs>109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Media and Elections</vt:lpstr>
      <vt:lpstr>Elections</vt:lpstr>
      <vt:lpstr>Media/FoX in a democracy</vt:lpstr>
      <vt:lpstr>During elections...</vt:lpstr>
      <vt:lpstr>Information</vt:lpstr>
      <vt:lpstr>Examination</vt:lpstr>
      <vt:lpstr>Examination contd</vt:lpstr>
      <vt:lpstr>Space for debate</vt:lpstr>
      <vt:lpstr>Watchdog</vt:lpstr>
      <vt:lpstr>Conditions for delivery</vt:lpstr>
      <vt:lpstr>Challenges</vt:lpstr>
      <vt:lpstr>Challenges</vt:lpstr>
      <vt:lpstr>...To 2018</vt:lpstr>
      <vt:lpstr>...To 2018</vt:lpstr>
      <vt:lpstr>Thank You...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and Elections</dc:title>
  <dc:creator>user</dc:creator>
  <cp:lastModifiedBy>Director</cp:lastModifiedBy>
  <cp:revision>24</cp:revision>
  <dcterms:created xsi:type="dcterms:W3CDTF">2013-05-16T05:37:01Z</dcterms:created>
  <dcterms:modified xsi:type="dcterms:W3CDTF">2016-11-01T13:56:05Z</dcterms:modified>
</cp:coreProperties>
</file>