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8"/>
  </p:notesMasterIdLst>
  <p:handoutMasterIdLst>
    <p:handoutMasterId r:id="rId19"/>
  </p:handoutMasterIdLst>
  <p:sldIdLst>
    <p:sldId id="25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5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76C"/>
    <a:srgbClr val="FFFFFF"/>
    <a:srgbClr val="C46D29"/>
    <a:srgbClr val="06357A"/>
    <a:srgbClr val="0020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629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35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BC5A5-DBE9-4FF9-9D67-601ADC66BB69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1B254-8444-463B-8748-5D2D3BBF2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00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9E906-12E8-4116-8B4D-3E911619D3ED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94D032-F343-47F2-A934-F9EB1432D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03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3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676401"/>
            <a:ext cx="114808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33601" y="76200"/>
            <a:ext cx="8839200" cy="1219200"/>
          </a:xfrm>
        </p:spPr>
        <p:txBody>
          <a:bodyPr>
            <a:normAutofit/>
          </a:bodyPr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447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600200"/>
            <a:ext cx="2743200" cy="4648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600200"/>
            <a:ext cx="8331200" cy="46482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17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1" y="76200"/>
            <a:ext cx="8839200" cy="1219200"/>
          </a:xfrm>
        </p:spPr>
        <p:txBody>
          <a:bodyPr>
            <a:normAutofit/>
          </a:bodyPr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0400"/>
            <a:ext cx="11684000" cy="4578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73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06562"/>
            <a:ext cx="5689600" cy="4541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06562"/>
            <a:ext cx="5689601" cy="4541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33601" y="76200"/>
            <a:ext cx="8839200" cy="1219200"/>
          </a:xfrm>
        </p:spPr>
        <p:txBody>
          <a:bodyPr>
            <a:normAutofit/>
          </a:bodyPr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62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6400" y="1698763"/>
            <a:ext cx="5590117" cy="792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632" y="2743201"/>
            <a:ext cx="5585885" cy="3382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98763"/>
            <a:ext cx="5592233" cy="7921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2743201"/>
            <a:ext cx="5588000" cy="3382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33601" y="76200"/>
            <a:ext cx="8839200" cy="1219200"/>
          </a:xfrm>
        </p:spPr>
        <p:txBody>
          <a:bodyPr>
            <a:normAutofit/>
          </a:bodyPr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9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33601" y="76200"/>
            <a:ext cx="8839200" cy="1219200"/>
          </a:xfrm>
        </p:spPr>
        <p:txBody>
          <a:bodyPr>
            <a:normAutofit/>
          </a:bodyPr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069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610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1676400"/>
            <a:ext cx="42142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76400"/>
            <a:ext cx="7120467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1" y="3124200"/>
            <a:ext cx="4214284" cy="3124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10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0" y="4800600"/>
            <a:ext cx="89408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27200" y="1676400"/>
            <a:ext cx="8940800" cy="304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7200" y="5443538"/>
            <a:ext cx="89408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537326"/>
            <a:ext cx="2641600" cy="244475"/>
          </a:xfrm>
          <a:prstGeom prst="rect">
            <a:avLst/>
          </a:prstGeom>
        </p:spPr>
        <p:txBody>
          <a:bodyPr/>
          <a:lstStyle/>
          <a:p>
            <a:fld id="{CAB64F99-FC41-4C0F-9685-3042E274433A}" type="datetimeFigureOut">
              <a:rPr lang="en-US" smtClean="0"/>
              <a:t>10/31/2016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537326"/>
            <a:ext cx="5283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537326"/>
            <a:ext cx="3251200" cy="244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E6C38D-AFC4-408E-BDEC-E8F40A67916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9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3601"/>
            <a:ext cx="11379200" cy="4068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477000"/>
            <a:ext cx="3048000" cy="381000"/>
          </a:xfrm>
          <a:prstGeom prst="rect">
            <a:avLst/>
          </a:prstGeom>
          <a:solidFill>
            <a:srgbClr val="C4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3131457" y="6477000"/>
            <a:ext cx="9060543" cy="381000"/>
          </a:xfrm>
          <a:prstGeom prst="rect">
            <a:avLst/>
          </a:prstGeom>
          <a:solidFill>
            <a:srgbClr val="1E3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71600"/>
          </a:xfrm>
          <a:prstGeom prst="rect">
            <a:avLst/>
          </a:prstGeom>
          <a:solidFill>
            <a:srgbClr val="1E37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28600"/>
            <a:ext cx="959257" cy="95925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62200" y="114300"/>
            <a:ext cx="935089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2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International Perspectives on Electoral </a:t>
            </a:r>
            <a:r>
              <a:rPr lang="en-US" b="1" dirty="0" smtClean="0"/>
              <a:t>Reform</a:t>
            </a:r>
            <a:endParaRPr lang="en-US" dirty="0">
              <a:solidFill>
                <a:srgbClr val="1E376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Steven Gray, Country Director</a:t>
            </a:r>
          </a:p>
          <a:p>
            <a:r>
              <a:rPr lang="en-US" dirty="0" smtClean="0"/>
              <a:t>IFES Zimbabwe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Perspectives on Electoral Reform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4400" dirty="0" smtClean="0"/>
              <a:t>Resources are maybe the most important</a:t>
            </a:r>
          </a:p>
          <a:p>
            <a:pPr lvl="1"/>
            <a:r>
              <a:rPr lang="en-NZ" sz="4000" dirty="0" smtClean="0"/>
              <a:t> Elections are expensive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Has to be a governmental priority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Donors play a key role, but need coordination</a:t>
            </a:r>
          </a:p>
        </p:txBody>
      </p:sp>
    </p:spTree>
    <p:extLst>
      <p:ext uri="{BB962C8B-B14F-4D97-AF65-F5344CB8AC3E}">
        <p14:creationId xmlns:p14="http://schemas.microsoft.com/office/powerpoint/2010/main" val="129127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Perspectives on Electoral Reform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4400" dirty="0" smtClean="0"/>
              <a:t>Bureaucracies need to become active learning organizations</a:t>
            </a:r>
          </a:p>
          <a:p>
            <a:pPr lvl="1"/>
            <a:r>
              <a:rPr lang="en-NZ" sz="4000" dirty="0" smtClean="0"/>
              <a:t> Trainings not briefings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Post-election reflection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Really understanding the electoral cycle and why it is a cycle</a:t>
            </a:r>
          </a:p>
        </p:txBody>
      </p:sp>
    </p:spTree>
    <p:extLst>
      <p:ext uri="{BB962C8B-B14F-4D97-AF65-F5344CB8AC3E}">
        <p14:creationId xmlns:p14="http://schemas.microsoft.com/office/powerpoint/2010/main" val="967135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E376C"/>
                </a:solidFill>
              </a:rPr>
              <a:t>Thank you!</a:t>
            </a:r>
            <a:endParaRPr lang="en-US" dirty="0">
              <a:solidFill>
                <a:srgbClr val="1E376C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0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Perspectives on Electoral Reform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Reform </a:t>
            </a:r>
          </a:p>
          <a:p>
            <a:pPr marL="400050" lvl="1" indent="0">
              <a:buNone/>
            </a:pPr>
            <a:r>
              <a:rPr lang="en-US" sz="4000" dirty="0" smtClean="0"/>
              <a:t>T</a:t>
            </a:r>
            <a:r>
              <a:rPr lang="en-US" sz="4000" dirty="0" smtClean="0"/>
              <a:t>o improve </a:t>
            </a:r>
            <a:r>
              <a:rPr lang="en-US" sz="4000" dirty="0"/>
              <a:t>on what is wrong, corrupt or </a:t>
            </a:r>
            <a:r>
              <a:rPr lang="en-US" sz="4000" dirty="0" smtClean="0"/>
              <a:t>unsatisfactory</a:t>
            </a:r>
          </a:p>
          <a:p>
            <a:pPr marL="400050" lvl="1" indent="0">
              <a:buNone/>
            </a:pPr>
            <a:r>
              <a:rPr lang="en-US" sz="4000" dirty="0" smtClean="0"/>
              <a:t>Important to have a continuous process of reform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9795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Perspectives on Electoral Reform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4400" dirty="0" smtClean="0"/>
              <a:t>Personal mission</a:t>
            </a:r>
          </a:p>
          <a:p>
            <a:pPr marL="400050" lvl="1" indent="0">
              <a:buNone/>
            </a:pPr>
            <a:r>
              <a:rPr lang="en-NZ" sz="4000" dirty="0" smtClean="0"/>
              <a:t>Informed by Reform </a:t>
            </a:r>
            <a:r>
              <a:rPr lang="en-NZ" sz="4000" dirty="0" err="1" smtClean="0"/>
              <a:t>Judiasm</a:t>
            </a:r>
            <a:endParaRPr lang="en-NZ" sz="4000" dirty="0" smtClean="0"/>
          </a:p>
          <a:p>
            <a:pPr marL="400050" lvl="1" indent="0">
              <a:buNone/>
            </a:pPr>
            <a:r>
              <a:rPr lang="en-NZ" sz="4000" dirty="0" smtClean="0"/>
              <a:t>Concept of </a:t>
            </a:r>
            <a:r>
              <a:rPr lang="en-NZ" sz="4000" dirty="0" err="1" smtClean="0"/>
              <a:t>Tikkun</a:t>
            </a:r>
            <a:r>
              <a:rPr lang="en-NZ" sz="4000" dirty="0" smtClean="0"/>
              <a:t> Olam – to repair the World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4173279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4400" dirty="0" smtClean="0"/>
              <a:t>Pillars of Electoral Reform</a:t>
            </a:r>
          </a:p>
          <a:p>
            <a:pPr lvl="1"/>
            <a:r>
              <a:rPr lang="en-NZ" sz="4000" dirty="0" smtClean="0"/>
              <a:t> Choice of the electoral system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Political will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Good policy – need to apply the principles of accountability and transparency</a:t>
            </a:r>
          </a:p>
          <a:p>
            <a:pPr marL="0" indent="0">
              <a:buNone/>
            </a:pP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3841074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Perspectives on Electoral Reform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4400" dirty="0" smtClean="0"/>
              <a:t>Rule of law is critical</a:t>
            </a:r>
          </a:p>
          <a:p>
            <a:pPr lvl="1"/>
            <a:r>
              <a:rPr lang="en-NZ" sz="4000" dirty="0" smtClean="0"/>
              <a:t> Response to electoral abuse cannot be weak</a:t>
            </a:r>
          </a:p>
          <a:p>
            <a:pPr marL="0" indent="0">
              <a:buNone/>
            </a:pPr>
            <a:r>
              <a:rPr lang="en-NZ" sz="4400" dirty="0" smtClean="0"/>
              <a:t>Capacity to engage in continuous risk analysis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Early warning systems</a:t>
            </a:r>
          </a:p>
          <a:p>
            <a:pPr marL="0" indent="0">
              <a:buNone/>
            </a:pPr>
            <a:endParaRPr lang="en-NZ" sz="4400" dirty="0"/>
          </a:p>
        </p:txBody>
      </p:sp>
    </p:spTree>
    <p:extLst>
      <p:ext uri="{BB962C8B-B14F-4D97-AF65-F5344CB8AC3E}">
        <p14:creationId xmlns:p14="http://schemas.microsoft.com/office/powerpoint/2010/main" val="1497275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Perspectives on Electoral Reform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4400" dirty="0" smtClean="0"/>
              <a:t>An autonomous, professional election commission</a:t>
            </a:r>
          </a:p>
          <a:p>
            <a:pPr lvl="1"/>
            <a:r>
              <a:rPr lang="en-NZ" sz="4000" dirty="0" smtClean="0"/>
              <a:t> Partisan election commissions encourage failure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Assessments of the EMB through public hearings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A non-partisan public work ethic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A culture of independent public service</a:t>
            </a:r>
          </a:p>
        </p:txBody>
      </p:sp>
    </p:spTree>
    <p:extLst>
      <p:ext uri="{BB962C8B-B14F-4D97-AF65-F5344CB8AC3E}">
        <p14:creationId xmlns:p14="http://schemas.microsoft.com/office/powerpoint/2010/main" val="251547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Perspectives on Electoral Reform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4400" dirty="0" smtClean="0"/>
              <a:t>Good observation by CSOs help EMBs do better</a:t>
            </a:r>
          </a:p>
          <a:p>
            <a:pPr lvl="1"/>
            <a:r>
              <a:rPr lang="en-NZ" sz="4000" dirty="0" smtClean="0"/>
              <a:t> Can’t just be on Election Day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Needs to observe the whole electoral cycle</a:t>
            </a:r>
          </a:p>
        </p:txBody>
      </p:sp>
    </p:spTree>
    <p:extLst>
      <p:ext uri="{BB962C8B-B14F-4D97-AF65-F5344CB8AC3E}">
        <p14:creationId xmlns:p14="http://schemas.microsoft.com/office/powerpoint/2010/main" val="2063925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Perspectives on Electoral Reform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4400" dirty="0" smtClean="0"/>
              <a:t>Removing barriers to political participation</a:t>
            </a:r>
          </a:p>
          <a:p>
            <a:pPr lvl="1"/>
            <a:r>
              <a:rPr lang="en-NZ" sz="4000" dirty="0" smtClean="0"/>
              <a:t> Women, youth, minorities, those with disabilities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Rules for parity/quotas can help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A comprehensive voter register is key</a:t>
            </a:r>
          </a:p>
        </p:txBody>
      </p:sp>
    </p:spTree>
    <p:extLst>
      <p:ext uri="{BB962C8B-B14F-4D97-AF65-F5344CB8AC3E}">
        <p14:creationId xmlns:p14="http://schemas.microsoft.com/office/powerpoint/2010/main" val="1146469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Perspectives on Electoral Reform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4400" dirty="0" smtClean="0"/>
              <a:t>Control over campaign finances</a:t>
            </a:r>
          </a:p>
          <a:p>
            <a:pPr lvl="1"/>
            <a:r>
              <a:rPr lang="en-NZ" sz="4000" dirty="0" smtClean="0"/>
              <a:t> Public financing is ideal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At a minimum, a strong public accounting system</a:t>
            </a:r>
          </a:p>
          <a:p>
            <a:pPr lvl="1"/>
            <a:r>
              <a:rPr lang="en-NZ" sz="4000" dirty="0"/>
              <a:t> </a:t>
            </a:r>
            <a:r>
              <a:rPr lang="en-NZ" sz="4000" dirty="0" smtClean="0"/>
              <a:t>Clear limits and enforceable sanctions</a:t>
            </a:r>
          </a:p>
        </p:txBody>
      </p:sp>
    </p:spTree>
    <p:extLst>
      <p:ext uri="{BB962C8B-B14F-4D97-AF65-F5344CB8AC3E}">
        <p14:creationId xmlns:p14="http://schemas.microsoft.com/office/powerpoint/2010/main" val="3603005652"/>
      </p:ext>
    </p:extLst>
  </p:cSld>
  <p:clrMapOvr>
    <a:masterClrMapping/>
  </p:clrMapOvr>
</p:sld>
</file>

<file path=ppt/theme/theme1.xml><?xml version="1.0" encoding="utf-8"?>
<a:theme xmlns:a="http://schemas.openxmlformats.org/drawingml/2006/main" name="IFES PowerPoint 25">
  <a:themeElements>
    <a:clrScheme name="Custom 1">
      <a:dk1>
        <a:sysClr val="windowText" lastClr="000000"/>
      </a:dk1>
      <a:lt1>
        <a:srgbClr val="EBF0ED"/>
      </a:lt1>
      <a:dk2>
        <a:srgbClr val="EEECE1"/>
      </a:dk2>
      <a:lt2>
        <a:srgbClr val="EEECE1"/>
      </a:lt2>
      <a:accent1>
        <a:srgbClr val="2E6BFF"/>
      </a:accent1>
      <a:accent2>
        <a:srgbClr val="B26700"/>
      </a:accent2>
      <a:accent3>
        <a:srgbClr val="4F0205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ED651E625C0419F5DBD10F08CC86E" ma:contentTypeVersion="9" ma:contentTypeDescription="Create a new document." ma:contentTypeScope="" ma:versionID="eddc918c85fb289e9d3ce83c0750ecb8">
  <xsd:schema xmlns:xsd="http://www.w3.org/2001/XMLSchema" xmlns:xs="http://www.w3.org/2001/XMLSchema" xmlns:p="http://schemas.microsoft.com/office/2006/metadata/properties" xmlns:ns2="bf084322-493f-411f-8700-0bc82d17fae1" xmlns:ns3="f83fc43d-6a54-481a-be83-a2ac0ababbce" xmlns:ns4="570b557c-b4f8-4d50-8003-6630034b2008" xmlns:ns5="8eafdde7-2e95-47b3-97a6-d75d047f1aeb" targetNamespace="http://schemas.microsoft.com/office/2006/metadata/properties" ma:root="true" ma:fieldsID="b0d42d022a2380bd95538b31d0e5d4d4" ns2:_="" ns3:_="" ns4:_="" ns5:_="">
    <xsd:import namespace="bf084322-493f-411f-8700-0bc82d17fae1"/>
    <xsd:import namespace="f83fc43d-6a54-481a-be83-a2ac0ababbce"/>
    <xsd:import namespace="570b557c-b4f8-4d50-8003-6630034b2008"/>
    <xsd:import namespace="8eafdde7-2e95-47b3-97a6-d75d047f1aeb"/>
    <xsd:element name="properties">
      <xsd:complexType>
        <xsd:sequence>
          <xsd:element name="documentManagement">
            <xsd:complexType>
              <xsd:all>
                <xsd:element ref="ns2:j5d9f4ce1f454d0c8cc581527724430b" minOccurs="0"/>
                <xsd:element ref="ns3:TaxCatchAll" minOccurs="0"/>
                <xsd:element ref="ns2:b3702b1b64a24396ac928a6712915061" minOccurs="0"/>
                <xsd:element ref="ns2:pe6608025a724204805d62e222559772" minOccurs="0"/>
                <xsd:element ref="ns3:nab6c8896af148f583c2622b1370d325" minOccurs="0"/>
                <xsd:element ref="ns3:TaxCatchAllLabel" minOccurs="0"/>
                <xsd:element ref="ns4:_dlc_DocId" minOccurs="0"/>
                <xsd:element ref="ns4:_dlc_DocIdUrl" minOccurs="0"/>
                <xsd:element ref="ns4:_dlc_DocIdPersistId" minOccurs="0"/>
                <xsd:element ref="ns5:SharedWithUsers" minOccurs="0"/>
                <xsd:element ref="ns5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84322-493f-411f-8700-0bc82d17fae1" elementFormDefault="qualified">
    <xsd:import namespace="http://schemas.microsoft.com/office/2006/documentManagement/types"/>
    <xsd:import namespace="http://schemas.microsoft.com/office/infopath/2007/PartnerControls"/>
    <xsd:element name="j5d9f4ce1f454d0c8cc581527724430b" ma:index="5" ma:taxonomy="true" ma:internalName="j5d9f4ce1f454d0c8cc581527724430b" ma:taxonomyFieldName="Category_x003a_Document" ma:displayName="Category:Document" ma:indexed="true" ma:readOnly="false" ma:fieldId="{35d9f4ce-1f45-4d0c-8cc5-81527724430b}" ma:sspId="3b3dcadd-8f9c-46c5-8920-3c502299fc6c" ma:termSetId="2cdd417a-fb08-447b-ba31-749e82f3c4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3702b1b64a24396ac928a6712915061" ma:index="8" nillable="true" ma:taxonomy="true" ma:internalName="b3702b1b64a24396ac928a6712915061" ma:taxonomyFieldName="Topics" ma:displayName="Topics" ma:readOnly="false" ma:fieldId="{b3702b1b-64a2-4396-ac92-8a6712915061}" ma:taxonomyMulti="true" ma:sspId="3b3dcadd-8f9c-46c5-8920-3c502299fc6c" ma:termSetId="c4302db7-a1dd-45b4-b1b5-25af55f057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6608025a724204805d62e222559772" ma:index="10" nillable="true" ma:taxonomy="true" ma:internalName="pe6608025a724204805d62e222559772" ma:taxonomyFieldName="Country" ma:displayName="Country" ma:readOnly="false" ma:fieldId="{9e660802-5a72-4204-805d-62e222559772}" ma:sspId="3b3dcadd-8f9c-46c5-8920-3c502299fc6c" ma:termSetId="d2a0ba06-a33a-4c9f-89d1-e1b639b2b63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3fc43d-6a54-481a-be83-a2ac0ababbce" elementFormDefault="qualified">
    <xsd:import namespace="http://schemas.microsoft.com/office/2006/documentManagement/types"/>
    <xsd:import namespace="http://schemas.microsoft.com/office/infopath/2007/PartnerControls"/>
    <xsd:element name="TaxCatchAll" ma:index="6" nillable="true" ma:displayName="Taxonomy Catch All Column" ma:description="" ma:hidden="true" ma:list="{1511ea30-a4ee-44fc-9c54-fe20aeb820de}" ma:internalName="TaxCatchAll" ma:showField="CatchAllData" ma:web="570b557c-b4f8-4d50-8003-6630034b20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ab6c8896af148f583c2622b1370d325" ma:index="15" nillable="true" ma:taxonomy="true" ma:internalName="nab6c8896af148f583c2622b1370d325" ma:taxonomyFieldName="Document" ma:displayName="Document" ma:default="" ma:fieldId="{7ab6c889-6af1-48f5-83c2-622b1370d325}" ma:sspId="3b3dcadd-8f9c-46c5-8920-3c502299fc6c" ma:termSetId="bc7df57e-42a3-4e56-ac9f-6b616d7f5a8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Label" ma:index="16" nillable="true" ma:displayName="Taxonomy Catch All Column1" ma:description="" ma:hidden="true" ma:list="{1511ea30-a4ee-44fc-9c54-fe20aeb820de}" ma:internalName="TaxCatchAllLabel" ma:readOnly="true" ma:showField="CatchAllDataLabel" ma:web="570b557c-b4f8-4d50-8003-6630034b20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0b557c-b4f8-4d50-8003-6630034b2008" elementFormDefault="qualified">
    <xsd:import namespace="http://schemas.microsoft.com/office/2006/documentManagement/types"/>
    <xsd:import namespace="http://schemas.microsoft.com/office/infopath/2007/PartnerControls"/>
    <xsd:element name="_dlc_DocId" ma:index="1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afdde7-2e95-47b3-97a6-d75d047f1aeb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pe6608025a724204805d62e222559772 xmlns="bf084322-493f-411f-8700-0bc82d17fae1">
      <Terms xmlns="http://schemas.microsoft.com/office/infopath/2007/PartnerControls"/>
    </pe6608025a724204805d62e222559772>
    <j5d9f4ce1f454d0c8cc581527724430b xmlns="bf084322-493f-411f-8700-0bc82d17fae1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eec9c50b-c7f8-462e-9c68-bc96d13261e1</TermId>
        </TermInfo>
      </Terms>
    </j5d9f4ce1f454d0c8cc581527724430b>
    <TaxCatchAll xmlns="f83fc43d-6a54-481a-be83-a2ac0ababbce">
      <Value>114</Value>
    </TaxCatchAll>
    <nab6c8896af148f583c2622b1370d325 xmlns="f83fc43d-6a54-481a-be83-a2ac0ababbce">
      <Terms xmlns="http://schemas.microsoft.com/office/infopath/2007/PartnerControls"/>
    </nab6c8896af148f583c2622b1370d325>
    <b3702b1b64a24396ac928a6712915061 xmlns="bf084322-493f-411f-8700-0bc82d17fae1">
      <Terms xmlns="http://schemas.microsoft.com/office/infopath/2007/PartnerControls"/>
    </b3702b1b64a24396ac928a6712915061>
    <_dlc_DocId xmlns="570b557c-b4f8-4d50-8003-6630034b2008">OPER-1613905959-399</_dlc_DocId>
    <_dlc_DocIdUrl xmlns="570b557c-b4f8-4d50-8003-6630034b2008">
      <Url>https://ifes365.sharepoint.com/sites/ops/comm/_layouts/15/DocIdRedir.aspx?ID=OPER-1613905959-399</Url>
      <Description>OPER-1613905959-399</Description>
    </_dlc_DocIdUrl>
  </documentManagement>
</p:properties>
</file>

<file path=customXml/itemProps1.xml><?xml version="1.0" encoding="utf-8"?>
<ds:datastoreItem xmlns:ds="http://schemas.openxmlformats.org/officeDocument/2006/customXml" ds:itemID="{9DD347E4-E18F-4DFE-916C-4D55093E5ED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18DF7EF-510F-485C-8E48-93F0B09DFB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084322-493f-411f-8700-0bc82d17fae1"/>
    <ds:schemaRef ds:uri="f83fc43d-6a54-481a-be83-a2ac0ababbce"/>
    <ds:schemaRef ds:uri="570b557c-b4f8-4d50-8003-6630034b2008"/>
    <ds:schemaRef ds:uri="8eafdde7-2e95-47b3-97a6-d75d047f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D528B1-AA66-4176-964D-5990F49A253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541519F-AEAD-46FE-BEAB-7CF3E7DBE781}">
  <ds:schemaRefs>
    <ds:schemaRef ds:uri="http://schemas.openxmlformats.org/package/2006/metadata/core-properties"/>
    <ds:schemaRef ds:uri="f83fc43d-6a54-481a-be83-a2ac0ababbce"/>
    <ds:schemaRef ds:uri="http://purl.org/dc/dcmitype/"/>
    <ds:schemaRef ds:uri="http://purl.org/dc/terms/"/>
    <ds:schemaRef ds:uri="bf084322-493f-411f-8700-0bc82d17fae1"/>
    <ds:schemaRef ds:uri="http://schemas.microsoft.com/office/2006/metadata/properties"/>
    <ds:schemaRef ds:uri="http://purl.org/dc/elements/1.1/"/>
    <ds:schemaRef ds:uri="http://schemas.microsoft.com/office/2006/documentManagement/types"/>
    <ds:schemaRef ds:uri="570b557c-b4f8-4d50-8003-6630034b2008"/>
    <ds:schemaRef ds:uri="8eafdde7-2e95-47b3-97a6-d75d047f1aeb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IFES PowerPoint 25</Template>
  <TotalTime>101</TotalTime>
  <Words>306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IFES PowerPoint 25</vt:lpstr>
      <vt:lpstr>International Perspectives on Electoral Reform</vt:lpstr>
      <vt:lpstr>International Perspectives on Electoral Reform</vt:lpstr>
      <vt:lpstr>International Perspectives on Electoral Reform</vt:lpstr>
      <vt:lpstr>PowerPoint Presentation</vt:lpstr>
      <vt:lpstr>International Perspectives on Electoral Reform</vt:lpstr>
      <vt:lpstr>International Perspectives on Electoral Reform</vt:lpstr>
      <vt:lpstr>International Perspectives on Electoral Reform</vt:lpstr>
      <vt:lpstr>International Perspectives on Electoral Reform</vt:lpstr>
      <vt:lpstr>International Perspectives on Electoral Reform</vt:lpstr>
      <vt:lpstr>International Perspectives on Electoral Reform</vt:lpstr>
      <vt:lpstr>International Perspectives on Electoral Reform</vt:lpstr>
      <vt:lpstr>Thank you!</vt:lpstr>
    </vt:vector>
  </TitlesOfParts>
  <Company>IFES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Jayne Miller</dc:creator>
  <cp:lastModifiedBy>Steven Gray</cp:lastModifiedBy>
  <cp:revision>14</cp:revision>
  <dcterms:created xsi:type="dcterms:W3CDTF">2012-01-13T13:18:33Z</dcterms:created>
  <dcterms:modified xsi:type="dcterms:W3CDTF">2016-10-31T07:52:09Z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0x010100B23ED651E625C0419F5DBD10F08CC86E</vt:lpwstr>
  </property>
  <property fmtid="{D5CDD505-2E9C-101B-9397-08002B2CF9AE}" pid="3" name="_dlc_DocIdItemGuid">
    <vt:lpwstr>cc49907c-2462-459c-92b7-d5863806818b</vt:lpwstr>
  </property>
  <property fmtid="{D5CDD505-2E9C-101B-9397-08002B2CF9AE}" pid="4" name="Topics">
    <vt:lpwstr/>
  </property>
  <property fmtid="{D5CDD505-2E9C-101B-9397-08002B2CF9AE}" pid="5" name="Document">
    <vt:lpwstr/>
  </property>
  <property fmtid="{D5CDD505-2E9C-101B-9397-08002B2CF9AE}" pid="6" name="Category:Document">
    <vt:lpwstr>114;#PowerPoint|eec9c50b-c7f8-462e-9c68-bc96d13261e1</vt:lpwstr>
  </property>
  <property fmtid="{D5CDD505-2E9C-101B-9397-08002B2CF9AE}" pid="7" name="Country">
    <vt:lpwstr/>
  </property>
</Properties>
</file>