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1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9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CA217E3-DBB4-42F8-9C2B-35B2B9C3D97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DFABCE5-5DA8-48C8-876F-69729AD71C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IMPLEMENTING BVR: BUILDING THE CASE FOR ZIMBABWE TOWARDS 2018 PERCEPTIVES FROM THE REGION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 E Mwanyisa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42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Something to think about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dirty="0" smtClean="0"/>
              <a:t>Political reality determines the necessary security features of a system.</a:t>
            </a: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Inclusiveness in planning and the evaluation of VR processes is needed to maximise system performance</a:t>
            </a: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Confidence in the voters register depends on confidence in the impartiality and independent decision-making of the EMB</a:t>
            </a: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The best system will fail if not managed well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20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Something to think about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timing is critical; lead times for equipment purchase need to factor in delays in supply</a:t>
            </a:r>
          </a:p>
          <a:p>
            <a:r>
              <a:rPr lang="en-US" dirty="0" smtClean="0"/>
              <a:t>Systems need to be tested rigorously before being implemented nationally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Looking ahead</a:t>
            </a:r>
            <a:endParaRPr lang="en-US" b="1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519000" y="3501990"/>
            <a:ext cx="1619915" cy="89697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National ID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246620" y="1602061"/>
            <a:ext cx="2108538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Voter Info</a:t>
            </a:r>
            <a:endParaRPr lang="en-ZA" dirty="0"/>
          </a:p>
        </p:txBody>
      </p:sp>
      <p:sp>
        <p:nvSpPr>
          <p:cNvPr id="6" name="Oval 5"/>
          <p:cNvSpPr/>
          <p:nvPr/>
        </p:nvSpPr>
        <p:spPr>
          <a:xfrm>
            <a:off x="6992502" y="4853137"/>
            <a:ext cx="1742594" cy="387795"/>
          </a:xfrm>
          <a:prstGeom prst="ellipse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Internet</a:t>
            </a:r>
            <a:endParaRPr lang="en-ZA" dirty="0"/>
          </a:p>
        </p:txBody>
      </p:sp>
      <p:sp>
        <p:nvSpPr>
          <p:cNvPr id="7" name="Oval 6"/>
          <p:cNvSpPr/>
          <p:nvPr/>
        </p:nvSpPr>
        <p:spPr>
          <a:xfrm>
            <a:off x="1721179" y="6428543"/>
            <a:ext cx="1440160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000" dirty="0" smtClean="0"/>
              <a:t>Constituency</a:t>
            </a:r>
            <a:endParaRPr lang="en-ZA" sz="1000" dirty="0"/>
          </a:p>
        </p:txBody>
      </p:sp>
      <p:sp>
        <p:nvSpPr>
          <p:cNvPr id="8" name="Oval 7"/>
          <p:cNvSpPr/>
          <p:nvPr/>
        </p:nvSpPr>
        <p:spPr>
          <a:xfrm>
            <a:off x="4601499" y="6428544"/>
            <a:ext cx="1440160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000" dirty="0" smtClean="0"/>
              <a:t>Constituency</a:t>
            </a:r>
            <a:endParaRPr lang="en-ZA" sz="1000" dirty="0"/>
          </a:p>
        </p:txBody>
      </p:sp>
      <p:sp>
        <p:nvSpPr>
          <p:cNvPr id="9" name="Oval 8"/>
          <p:cNvSpPr/>
          <p:nvPr/>
        </p:nvSpPr>
        <p:spPr>
          <a:xfrm>
            <a:off x="3161339" y="6428542"/>
            <a:ext cx="1440160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000" dirty="0" smtClean="0"/>
              <a:t>Constituency</a:t>
            </a:r>
            <a:endParaRPr lang="en-ZA" sz="1000" dirty="0"/>
          </a:p>
        </p:txBody>
      </p:sp>
      <p:sp>
        <p:nvSpPr>
          <p:cNvPr id="10" name="Oval 9"/>
          <p:cNvSpPr/>
          <p:nvPr/>
        </p:nvSpPr>
        <p:spPr>
          <a:xfrm>
            <a:off x="281019" y="6428544"/>
            <a:ext cx="1440160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000" dirty="0" smtClean="0"/>
              <a:t>Constituency</a:t>
            </a:r>
            <a:endParaRPr lang="en-ZA" sz="1000" dirty="0"/>
          </a:p>
        </p:txBody>
      </p:sp>
      <p:sp>
        <p:nvSpPr>
          <p:cNvPr id="11" name="Oval 10"/>
          <p:cNvSpPr/>
          <p:nvPr/>
        </p:nvSpPr>
        <p:spPr>
          <a:xfrm>
            <a:off x="6041659" y="6428544"/>
            <a:ext cx="1440160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000" dirty="0" smtClean="0"/>
              <a:t>Constituency</a:t>
            </a:r>
            <a:endParaRPr lang="en-ZA" sz="1000" dirty="0"/>
          </a:p>
        </p:txBody>
      </p:sp>
      <p:sp>
        <p:nvSpPr>
          <p:cNvPr id="12" name="Oval 11"/>
          <p:cNvSpPr/>
          <p:nvPr/>
        </p:nvSpPr>
        <p:spPr>
          <a:xfrm>
            <a:off x="6761739" y="2822588"/>
            <a:ext cx="1916853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Provinces</a:t>
            </a:r>
            <a:endParaRPr lang="en-ZA" dirty="0"/>
          </a:p>
        </p:txBody>
      </p:sp>
      <p:sp>
        <p:nvSpPr>
          <p:cNvPr id="13" name="Oval 12"/>
          <p:cNvSpPr/>
          <p:nvPr/>
        </p:nvSpPr>
        <p:spPr>
          <a:xfrm>
            <a:off x="7530324" y="6428544"/>
            <a:ext cx="1440160" cy="38779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000" dirty="0" smtClean="0"/>
              <a:t>Constituency</a:t>
            </a:r>
            <a:endParaRPr lang="en-ZA" sz="1000" dirty="0"/>
          </a:p>
        </p:txBody>
      </p:sp>
      <p:cxnSp>
        <p:nvCxnSpPr>
          <p:cNvPr id="14" name="Straight Arrow Connector 13"/>
          <p:cNvCxnSpPr>
            <a:stCxn id="10" idx="0"/>
            <a:endCxn id="4" idx="3"/>
          </p:cNvCxnSpPr>
          <p:nvPr/>
        </p:nvCxnSpPr>
        <p:spPr>
          <a:xfrm flipV="1">
            <a:off x="1001099" y="4398967"/>
            <a:ext cx="2327859" cy="202957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  <a:endCxn id="4" idx="3"/>
          </p:cNvCxnSpPr>
          <p:nvPr/>
        </p:nvCxnSpPr>
        <p:spPr>
          <a:xfrm flipV="1">
            <a:off x="2441259" y="4398967"/>
            <a:ext cx="887699" cy="202957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  <a:endCxn id="4" idx="3"/>
          </p:cNvCxnSpPr>
          <p:nvPr/>
        </p:nvCxnSpPr>
        <p:spPr>
          <a:xfrm flipH="1" flipV="1">
            <a:off x="3328958" y="4398967"/>
            <a:ext cx="552461" cy="202957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  <a:endCxn id="4" idx="3"/>
          </p:cNvCxnSpPr>
          <p:nvPr/>
        </p:nvCxnSpPr>
        <p:spPr>
          <a:xfrm flipH="1" flipV="1">
            <a:off x="3328958" y="4398967"/>
            <a:ext cx="1992621" cy="202957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0"/>
            <a:endCxn id="4" idx="3"/>
          </p:cNvCxnSpPr>
          <p:nvPr/>
        </p:nvCxnSpPr>
        <p:spPr>
          <a:xfrm flipH="1" flipV="1">
            <a:off x="3328958" y="4398967"/>
            <a:ext cx="3432781" cy="202957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0"/>
            <a:endCxn id="4" idx="3"/>
          </p:cNvCxnSpPr>
          <p:nvPr/>
        </p:nvCxnSpPr>
        <p:spPr>
          <a:xfrm flipH="1" flipV="1">
            <a:off x="3328958" y="4398967"/>
            <a:ext cx="4921446" cy="202957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4" idx="4"/>
            <a:endCxn id="6" idx="0"/>
          </p:cNvCxnSpPr>
          <p:nvPr/>
        </p:nvCxnSpPr>
        <p:spPr>
          <a:xfrm>
            <a:off x="6269219" y="3950478"/>
            <a:ext cx="1594580" cy="902659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4" idx="4"/>
            <a:endCxn id="12" idx="4"/>
          </p:cNvCxnSpPr>
          <p:nvPr/>
        </p:nvCxnSpPr>
        <p:spPr>
          <a:xfrm flipV="1">
            <a:off x="6269219" y="3210383"/>
            <a:ext cx="1450947" cy="74009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355158" y="1602061"/>
            <a:ext cx="2108538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Objections</a:t>
            </a:r>
            <a:endParaRPr lang="en-ZA" dirty="0"/>
          </a:p>
        </p:txBody>
      </p:sp>
      <p:sp>
        <p:nvSpPr>
          <p:cNvPr id="23" name="Oval 22"/>
          <p:cNvSpPr/>
          <p:nvPr/>
        </p:nvSpPr>
        <p:spPr>
          <a:xfrm>
            <a:off x="4437177" y="1602061"/>
            <a:ext cx="2108538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Results</a:t>
            </a:r>
            <a:endParaRPr lang="en-ZA" dirty="0"/>
          </a:p>
        </p:txBody>
      </p:sp>
      <p:sp>
        <p:nvSpPr>
          <p:cNvPr id="24" name="Flowchart: Magnetic Disk 23"/>
          <p:cNvSpPr/>
          <p:nvPr/>
        </p:nvSpPr>
        <p:spPr>
          <a:xfrm>
            <a:off x="4649304" y="3501989"/>
            <a:ext cx="1619915" cy="89697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 smtClean="0"/>
              <a:t>Election</a:t>
            </a:r>
            <a:endParaRPr lang="en-ZA" dirty="0"/>
          </a:p>
        </p:txBody>
      </p:sp>
      <p:cxnSp>
        <p:nvCxnSpPr>
          <p:cNvPr id="25" name="Straight Arrow Connector 24"/>
          <p:cNvCxnSpPr>
            <a:stCxn id="4" idx="4"/>
            <a:endCxn id="24" idx="2"/>
          </p:cNvCxnSpPr>
          <p:nvPr/>
        </p:nvCxnSpPr>
        <p:spPr>
          <a:xfrm flipV="1">
            <a:off x="4138915" y="3950478"/>
            <a:ext cx="510389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0"/>
            <a:endCxn id="24" idx="3"/>
          </p:cNvCxnSpPr>
          <p:nvPr/>
        </p:nvCxnSpPr>
        <p:spPr>
          <a:xfrm flipV="1">
            <a:off x="1001099" y="4398966"/>
            <a:ext cx="4458163" cy="20295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0"/>
            <a:endCxn id="24" idx="3"/>
          </p:cNvCxnSpPr>
          <p:nvPr/>
        </p:nvCxnSpPr>
        <p:spPr>
          <a:xfrm flipV="1">
            <a:off x="2441259" y="4398966"/>
            <a:ext cx="3018003" cy="202957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0"/>
            <a:endCxn id="24" idx="3"/>
          </p:cNvCxnSpPr>
          <p:nvPr/>
        </p:nvCxnSpPr>
        <p:spPr>
          <a:xfrm flipV="1">
            <a:off x="3881419" y="4398966"/>
            <a:ext cx="1577843" cy="202957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0"/>
            <a:endCxn id="24" idx="3"/>
          </p:cNvCxnSpPr>
          <p:nvPr/>
        </p:nvCxnSpPr>
        <p:spPr>
          <a:xfrm flipV="1">
            <a:off x="5321579" y="4398966"/>
            <a:ext cx="137683" cy="20295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0"/>
            <a:endCxn id="24" idx="3"/>
          </p:cNvCxnSpPr>
          <p:nvPr/>
        </p:nvCxnSpPr>
        <p:spPr>
          <a:xfrm flipH="1" flipV="1">
            <a:off x="5459262" y="4398966"/>
            <a:ext cx="1302477" cy="20295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3" idx="0"/>
            <a:endCxn id="24" idx="3"/>
          </p:cNvCxnSpPr>
          <p:nvPr/>
        </p:nvCxnSpPr>
        <p:spPr>
          <a:xfrm flipH="1" flipV="1">
            <a:off x="5459262" y="4398966"/>
            <a:ext cx="2791142" cy="20295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4138915" y="4190740"/>
            <a:ext cx="448748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TextBox 20"/>
          <p:cNvSpPr txBox="1"/>
          <p:nvPr/>
        </p:nvSpPr>
        <p:spPr>
          <a:xfrm>
            <a:off x="173515" y="2672076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/>
              <a:t>Persons &gt; 18 who vote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76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eaLnBrk="0" fontAlgn="base" hangingPunct="0">
              <a:spcAft>
                <a:spcPct val="0"/>
              </a:spcAft>
              <a:buNone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The ability to exercise the </a:t>
            </a:r>
            <a:r>
              <a:rPr lang="en-US" b="1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democratic right to vote</a:t>
            </a:r>
            <a:r>
              <a:rPr lang="en-US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 is premised on the existence of a </a:t>
            </a:r>
            <a:r>
              <a:rPr lang="en-US" b="1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comprehensive </a:t>
            </a:r>
            <a:r>
              <a:rPr lang="en-US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and </a:t>
            </a:r>
            <a:r>
              <a:rPr lang="en-US" b="1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inclusive</a:t>
            </a:r>
            <a:r>
              <a:rPr lang="en-US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 electoral register, which is </a:t>
            </a:r>
            <a:r>
              <a:rPr lang="en-US" b="1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rigorously maintained</a:t>
            </a:r>
            <a:r>
              <a:rPr lang="en-US" kern="0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 to ensure that each eligible citizen is registered to vote once.</a:t>
            </a:r>
            <a:endParaRPr lang="en-ZA" kern="0" dirty="0">
              <a:solidFill>
                <a:srgbClr val="000000"/>
              </a:solidFill>
              <a:latin typeface="Arial"/>
              <a:ea typeface="MS PGothic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1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current status of the Voters </a:t>
            </a:r>
            <a:r>
              <a:rPr lang="en-US" b="1" dirty="0" smtClean="0"/>
              <a:t>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paper </a:t>
            </a:r>
            <a:r>
              <a:rPr lang="en-US" dirty="0"/>
              <a:t>based VR process and verification of data is mostly </a:t>
            </a:r>
            <a:r>
              <a:rPr lang="en-US" dirty="0" smtClean="0"/>
              <a:t>manual.</a:t>
            </a:r>
          </a:p>
          <a:p>
            <a:r>
              <a:rPr lang="en-US" dirty="0" smtClean="0"/>
              <a:t>This </a:t>
            </a:r>
            <a:r>
              <a:rPr lang="en-US" dirty="0"/>
              <a:t>is costly as a new register has to be prepared and updated for each election. </a:t>
            </a:r>
            <a:endParaRPr lang="en-US" dirty="0" smtClean="0"/>
          </a:p>
          <a:p>
            <a:r>
              <a:rPr lang="en-US" dirty="0" smtClean="0"/>
              <a:t>Verification </a:t>
            </a:r>
            <a:r>
              <a:rPr lang="en-US" dirty="0"/>
              <a:t>of data is difficult and is open to </a:t>
            </a:r>
            <a:r>
              <a:rPr lang="en-US" dirty="0" smtClean="0"/>
              <a:t>manipulation.</a:t>
            </a:r>
          </a:p>
          <a:p>
            <a:r>
              <a:rPr lang="en-US" dirty="0" smtClean="0"/>
              <a:t>Deceased </a:t>
            </a:r>
            <a:r>
              <a:rPr lang="en-US" dirty="0"/>
              <a:t>people remained on the voters’ register. ZESN conducted a voters roll audit for the last election and the list-to-people test showed that 27% of voters registered in the voter’s roll were deceased.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computer test revealed 2344 people born between 1901 and 1909 aged between 101 and 110 years old, it also revealed 9 people aged between 1890 and 1900 aged between 111 and 120 years old.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report noted that there was under registration of young people The computer test showed that only 18% of the youths (aged between 18-30) were registered as voters, it could be as a result of apathy among the young voters or there was a deliberate under registration of the young people.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8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Why BVR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09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Considerations for introducing BVR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Financial </a:t>
            </a:r>
            <a:r>
              <a:rPr lang="en-US" b="1" dirty="0" smtClean="0"/>
              <a:t>sustainability</a:t>
            </a:r>
          </a:p>
          <a:p>
            <a:r>
              <a:rPr lang="en-US" b="1" dirty="0" smtClean="0"/>
              <a:t>Stakeholder buy in</a:t>
            </a:r>
          </a:p>
          <a:p>
            <a:r>
              <a:rPr lang="en-US" b="1" dirty="0" smtClean="0"/>
              <a:t>Human Capacity/ Capacity building</a:t>
            </a:r>
          </a:p>
          <a:p>
            <a:r>
              <a:rPr lang="en-US" b="1" dirty="0" smtClean="0"/>
              <a:t>Sustainability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73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What the system should be able to do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Immediate issuance of the voter card</a:t>
            </a:r>
          </a:p>
          <a:p>
            <a:r>
              <a:rPr lang="en-US" b="1" dirty="0" smtClean="0"/>
              <a:t>Removal from register those not eligible to voter</a:t>
            </a:r>
          </a:p>
          <a:p>
            <a:r>
              <a:rPr lang="en-US" b="1" dirty="0" err="1"/>
              <a:t>Deduplication</a:t>
            </a:r>
            <a:r>
              <a:rPr lang="en-US" b="1" dirty="0"/>
              <a:t> of the register</a:t>
            </a:r>
          </a:p>
          <a:p>
            <a:r>
              <a:rPr lang="en-US" b="1" dirty="0" smtClean="0"/>
              <a:t>Registration time and distance reduced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382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Lessons from the region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547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Contemplating Technology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the system allow double entry or recapturing of the data if data is lost?</a:t>
            </a:r>
          </a:p>
          <a:p>
            <a:r>
              <a:rPr lang="en-US" dirty="0" smtClean="0"/>
              <a:t>What is the capacity of the average voter registration staff member?</a:t>
            </a:r>
          </a:p>
          <a:p>
            <a:r>
              <a:rPr lang="en-US" dirty="0" smtClean="0"/>
              <a:t>What training is available for staff given the time and resource constraints?</a:t>
            </a:r>
          </a:p>
          <a:p>
            <a:r>
              <a:rPr lang="en-US" dirty="0" smtClean="0"/>
              <a:t>What are the general infrastructure conditions: transport, communications, energy sources?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Contemplating Technology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quality control mechanisms can be installed to safeguard against lost or damaged data?</a:t>
            </a:r>
          </a:p>
          <a:p>
            <a:r>
              <a:rPr lang="en-US" dirty="0" smtClean="0"/>
              <a:t>How effective is the system and can it prevent corruption and misuse?</a:t>
            </a:r>
          </a:p>
          <a:p>
            <a:r>
              <a:rPr lang="en-US" dirty="0" smtClean="0"/>
              <a:t>How complex is the system in terms of logistical and </a:t>
            </a:r>
            <a:r>
              <a:rPr lang="en-US" dirty="0" err="1" smtClean="0"/>
              <a:t>organisational</a:t>
            </a:r>
            <a:r>
              <a:rPr lang="en-US" dirty="0" smtClean="0"/>
              <a:t> challenges?</a:t>
            </a:r>
          </a:p>
          <a:p>
            <a:r>
              <a:rPr lang="en-US" dirty="0" smtClean="0"/>
              <a:t>Is the system transparent enough to allow for stakeholder participation?</a:t>
            </a:r>
          </a:p>
          <a:p>
            <a:r>
              <a:rPr lang="en-US" dirty="0" smtClean="0"/>
              <a:t>How can the quality of the data be ensured?</a:t>
            </a:r>
          </a:p>
        </p:txBody>
      </p:sp>
    </p:spTree>
    <p:extLst>
      <p:ext uri="{BB962C8B-B14F-4D97-AF65-F5344CB8AC3E}">
        <p14:creationId xmlns:p14="http://schemas.microsoft.com/office/powerpoint/2010/main" val="2010195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1098</TotalTime>
  <Words>515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IMPLEMENTING BVR: BUILDING THE CASE FOR ZIMBABWE TOWARDS 2018 PERCEPTIVES FROM THE REGION</vt:lpstr>
      <vt:lpstr>Introduction</vt:lpstr>
      <vt:lpstr>The current status of the Voters Roll</vt:lpstr>
      <vt:lpstr>Why BVR</vt:lpstr>
      <vt:lpstr>Considerations for introducing BVR</vt:lpstr>
      <vt:lpstr>What the system should be able to do</vt:lpstr>
      <vt:lpstr>Lessons from the region</vt:lpstr>
      <vt:lpstr>Contemplating Technology</vt:lpstr>
      <vt:lpstr>Contemplating Technology</vt:lpstr>
      <vt:lpstr>Something to think about</vt:lpstr>
      <vt:lpstr>Something to think about</vt:lpstr>
      <vt:lpstr>Looking ahead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DI-USER</dc:creator>
  <cp:lastModifiedBy>Data2</cp:lastModifiedBy>
  <cp:revision>11</cp:revision>
  <dcterms:created xsi:type="dcterms:W3CDTF">2016-10-31T12:43:13Z</dcterms:created>
  <dcterms:modified xsi:type="dcterms:W3CDTF">2016-11-01T07:05:20Z</dcterms:modified>
</cp:coreProperties>
</file>