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30" d="100"/>
          <a:sy n="130" d="100"/>
        </p:scale>
        <p:origin x="780" y="25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wireframeOverlay-Home.png"/>
          <p:cNvPicPr>
            <a:picLocks noChangeAspect="1"/>
          </p:cNvPicPr>
          <p:nvPr/>
        </p:nvPicPr>
        <p:blipFill>
          <a:blip r:embed="rId2"/>
          <a:srcRect t="-93973"/>
          <a:stretch>
            <a:fillRect/>
          </a:stretch>
        </p:blipFill>
        <p:spPr>
          <a:xfrm>
            <a:off x="179294" y="1183341"/>
            <a:ext cx="8787384" cy="5276725"/>
          </a:xfrm>
          <a:prstGeom prst="rect">
            <a:avLst/>
          </a:prstGeom>
          <a:gradFill>
            <a:gsLst>
              <a:gs pos="0">
                <a:schemeClr val="tx2"/>
              </a:gs>
              <a:gs pos="100000">
                <a:schemeClr val="bg2"/>
              </a:gs>
            </a:gsLst>
            <a:lin ang="5400000" scaled="0"/>
          </a:gradFill>
        </p:spPr>
      </p:pic>
      <p:sp>
        <p:nvSpPr>
          <p:cNvPr id="2" name="Title 1"/>
          <p:cNvSpPr>
            <a:spLocks noGrp="1"/>
          </p:cNvSpPr>
          <p:nvPr>
            <p:ph type="ctrTitle"/>
          </p:nvPr>
        </p:nvSpPr>
        <p:spPr>
          <a:xfrm>
            <a:off x="417513" y="2168338"/>
            <a:ext cx="8307387" cy="1619250"/>
          </a:xfrm>
        </p:spPr>
        <p:txBody>
          <a:bodyPr/>
          <a:lstStyle>
            <a:lvl1pPr algn="ctr">
              <a:defRPr sz="4800"/>
            </a:lvl1pPr>
          </a:lstStyle>
          <a:p>
            <a:r>
              <a:rPr lang="en-US" smtClean="0"/>
              <a:t>Click to edit Master title style</a:t>
            </a:r>
            <a:endParaRPr/>
          </a:p>
        </p:txBody>
      </p:sp>
      <p:sp>
        <p:nvSpPr>
          <p:cNvPr id="3" name="Subtitle 2"/>
          <p:cNvSpPr>
            <a:spLocks noGrp="1"/>
          </p:cNvSpPr>
          <p:nvPr>
            <p:ph type="subTitle" idx="1"/>
          </p:nvPr>
        </p:nvSpPr>
        <p:spPr>
          <a:xfrm>
            <a:off x="417513" y="3810000"/>
            <a:ext cx="8307387" cy="753036"/>
          </a:xfrm>
        </p:spPr>
        <p:txBody>
          <a:bodyPr>
            <a:normAutofit/>
          </a:bodyPr>
          <a:lstStyle>
            <a:lvl1pPr marL="0" indent="0" algn="ctr">
              <a:spcBef>
                <a:spcPts val="3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DirectionalButtons-RightOnly.png"/>
          <p:cNvPicPr>
            <a:picLocks noChangeAspect="1"/>
          </p:cNvPicPr>
          <p:nvPr/>
        </p:nvPicPr>
        <p:blipFill>
          <a:blip r:embed="rId3"/>
          <a:stretch>
            <a:fillRect/>
          </a:stretch>
        </p:blipFill>
        <p:spPr>
          <a:xfrm>
            <a:off x="7822266" y="533400"/>
            <a:ext cx="752475" cy="352425"/>
          </a:xfrm>
          <a:prstGeom prst="rect">
            <a:avLst/>
          </a:prstGeom>
        </p:spPr>
      </p:pic>
      <p:sp>
        <p:nvSpPr>
          <p:cNvPr id="9"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416859" y="1466850"/>
            <a:ext cx="8308039" cy="1128432"/>
          </a:xfr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007224" y="2623296"/>
            <a:ext cx="4717676" cy="38312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30213" y="2770187"/>
            <a:ext cx="3429093" cy="3576825"/>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182880"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4313891" cy="1162050"/>
          </a:xfrm>
        </p:spPr>
        <p:txBody>
          <a:bodyPr anchor="b"/>
          <a:lstStyle>
            <a:lvl1pPr algn="l">
              <a:defRPr sz="2800" b="0">
                <a:solidFill>
                  <a:schemeClr val="bg1"/>
                </a:solidFill>
              </a:defRPr>
            </a:lvl1pPr>
          </a:lstStyle>
          <a:p>
            <a:r>
              <a:rPr lang="en-US" smtClean="0"/>
              <a:t>Click to edit Master title style</a:t>
            </a:r>
            <a:endParaRPr dirty="0"/>
          </a:p>
        </p:txBody>
      </p:sp>
      <p:sp>
        <p:nvSpPr>
          <p:cNvPr id="4" name="Text Placeholder 3"/>
          <p:cNvSpPr>
            <a:spLocks noGrp="1"/>
          </p:cNvSpPr>
          <p:nvPr>
            <p:ph type="body" sz="half" idx="2"/>
          </p:nvPr>
        </p:nvSpPr>
        <p:spPr>
          <a:xfrm>
            <a:off x="416859"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11" name="Picture Placeholder 10"/>
          <p:cNvSpPr>
            <a:spLocks noGrp="1"/>
          </p:cNvSpPr>
          <p:nvPr>
            <p:ph type="pic" sz="quarter" idx="13"/>
          </p:nvPr>
        </p:nvSpPr>
        <p:spPr>
          <a:xfrm>
            <a:off x="5298140" y="1169894"/>
            <a:ext cx="3671047" cy="52760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82880" y="1169894"/>
            <a:ext cx="8787384" cy="2106706"/>
          </a:xfrm>
        </p:spPr>
        <p:txBody>
          <a:bodyPr/>
          <a:lstStyle>
            <a:lvl1pPr>
              <a:buNone/>
              <a:defRPr/>
            </a:lvl1pPr>
          </a:lstStyle>
          <a:p>
            <a:r>
              <a:rPr lang="en-US" smtClean="0"/>
              <a:t>Drag picture to placeholder or click icon to add</a:t>
            </a:r>
            <a:endParaRPr/>
          </a:p>
        </p:txBody>
      </p:sp>
      <p:sp>
        <p:nvSpPr>
          <p:cNvPr id="10" name="Rectangle 9"/>
          <p:cNvSpPr/>
          <p:nvPr/>
        </p:nvSpPr>
        <p:spPr>
          <a:xfrm>
            <a:off x="182880" y="3281082"/>
            <a:ext cx="8787384" cy="3174582"/>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859" y="3329268"/>
            <a:ext cx="8346141" cy="1014132"/>
          </a:xfrm>
        </p:spPr>
        <p:txBody>
          <a:bodyPr anchor="b"/>
          <a:lstStyle>
            <a:lvl1pPr algn="l">
              <a:defRPr sz="3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416859" y="4343399"/>
            <a:ext cx="8346141" cy="1909763"/>
          </a:xfrm>
        </p:spPr>
        <p:txBody>
          <a:bodyPr>
            <a:normAutofit/>
          </a:bodyPr>
          <a:lstStyle>
            <a:lvl1pPr marL="0" indent="0">
              <a:lnSpc>
                <a:spcPct val="110000"/>
              </a:lnSpc>
              <a:spcBef>
                <a:spcPts val="600"/>
              </a:spcBef>
              <a:buNone/>
              <a:defRPr sz="1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3835212"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91000" y="1680882"/>
            <a:ext cx="4313891" cy="1162050"/>
          </a:xfrm>
        </p:spPr>
        <p:txBody>
          <a:bodyPr anchor="b"/>
          <a:lstStyle>
            <a:lvl1pPr algn="l">
              <a:defRPr sz="28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4191000"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8" name="Picture Placeholder 10"/>
          <p:cNvSpPr>
            <a:spLocks noGrp="1"/>
          </p:cNvSpPr>
          <p:nvPr>
            <p:ph type="pic" sz="quarter" idx="14"/>
          </p:nvPr>
        </p:nvSpPr>
        <p:spPr>
          <a:xfrm>
            <a:off x="182880" y="1179576"/>
            <a:ext cx="3671047" cy="2205318"/>
          </a:xfrm>
        </p:spPr>
        <p:txBody>
          <a:bodyPr/>
          <a:lstStyle>
            <a:lvl1pPr>
              <a:buNone/>
              <a:defRPr/>
            </a:lvl1pPr>
          </a:lstStyle>
          <a:p>
            <a:r>
              <a:rPr lang="en-US" smtClean="0"/>
              <a:t>Drag picture to placeholder or click icon to add</a:t>
            </a:r>
            <a:endParaRPr/>
          </a:p>
        </p:txBody>
      </p:sp>
      <p:sp>
        <p:nvSpPr>
          <p:cNvPr id="10" name="Picture Placeholder 10"/>
          <p:cNvSpPr>
            <a:spLocks noGrp="1"/>
          </p:cNvSpPr>
          <p:nvPr>
            <p:ph type="pic" sz="quarter" idx="15"/>
          </p:nvPr>
        </p:nvSpPr>
        <p:spPr>
          <a:xfrm>
            <a:off x="2015983" y="3383280"/>
            <a:ext cx="1837944" cy="3072384"/>
          </a:xfrm>
        </p:spPr>
        <p:txBody>
          <a:bodyPr/>
          <a:lstStyle>
            <a:lvl1pPr>
              <a:buNone/>
              <a:defRPr/>
            </a:lvl1pPr>
          </a:lstStyle>
          <a:p>
            <a:r>
              <a:rPr lang="en-US" smtClean="0"/>
              <a:t>Drag picture to placeholder or click icon to add</a:t>
            </a:r>
            <a:endParaRPr/>
          </a:p>
        </p:txBody>
      </p:sp>
      <p:sp>
        <p:nvSpPr>
          <p:cNvPr id="12" name="Picture Placeholder 10"/>
          <p:cNvSpPr>
            <a:spLocks noGrp="1"/>
          </p:cNvSpPr>
          <p:nvPr>
            <p:ph type="pic" sz="quarter" idx="16"/>
          </p:nvPr>
        </p:nvSpPr>
        <p:spPr>
          <a:xfrm>
            <a:off x="182880" y="3383280"/>
            <a:ext cx="1837944" cy="3072384"/>
          </a:xfrm>
        </p:spPr>
        <p:txBody>
          <a:bodyPr/>
          <a:lstStyle>
            <a:lvl1pPr>
              <a:buNone/>
              <a:defRPr/>
            </a:lvl1pPr>
          </a:lstStyle>
          <a:p>
            <a:r>
              <a:rPr lang="en-US" smtClean="0"/>
              <a:t>Drag picture to placeholder or click icon to add</a:t>
            </a:r>
            <a:endParaRPr/>
          </a:p>
        </p:txBody>
      </p:sp>
      <p:sp>
        <p:nvSpPr>
          <p:cNvPr id="13"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wireframeOverlay-VerticalTC.png"/>
          <p:cNvPicPr>
            <a:picLocks noChangeAspect="1"/>
          </p:cNvPicPr>
          <p:nvPr/>
        </p:nvPicPr>
        <p:blipFill>
          <a:blip r:embed="rId2"/>
          <a:srcRect t="-93650"/>
          <a:stretch>
            <a:fillRect/>
          </a:stretch>
        </p:blipFill>
        <p:spPr>
          <a:xfrm>
            <a:off x="7445188" y="1178128"/>
            <a:ext cx="1524000" cy="5275339"/>
          </a:xfrm>
          <a:prstGeom prst="rect">
            <a:avLst/>
          </a:prstGeom>
          <a:gradFill>
            <a:gsLst>
              <a:gs pos="0">
                <a:schemeClr val="tx2"/>
              </a:gs>
              <a:gs pos="100000">
                <a:schemeClr val="bg2"/>
              </a:gs>
            </a:gsLst>
            <a:lin ang="5400000" scaled="0"/>
          </a:gradFill>
        </p:spPr>
      </p:pic>
      <p:sp>
        <p:nvSpPr>
          <p:cNvPr id="2" name="Vertical Title 1"/>
          <p:cNvSpPr>
            <a:spLocks noGrp="1"/>
          </p:cNvSpPr>
          <p:nvPr>
            <p:ph type="title" orient="vert"/>
          </p:nvPr>
        </p:nvSpPr>
        <p:spPr>
          <a:xfrm>
            <a:off x="7440705" y="1398494"/>
            <a:ext cx="1447800" cy="484990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17513" y="1398494"/>
            <a:ext cx="6669087" cy="4849906"/>
          </a:xfrm>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8E4D-051A-41E1-86A4-E56916468FD0}"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
        <p:nvSpPr>
          <p:cNvPr id="5" name="Rectangle 4"/>
          <p:cNvSpPr/>
          <p:nvPr/>
        </p:nvSpPr>
        <p:spPr>
          <a:xfrm>
            <a:off x="182880" y="1179576"/>
            <a:ext cx="8787384" cy="5276088"/>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Picture 5" descr="DirectionalButtons-LeftOnlyOnly.png"/>
          <p:cNvPicPr>
            <a:picLocks noChangeAspect="1"/>
          </p:cNvPicPr>
          <p:nvPr/>
        </p:nvPicPr>
        <p:blipFill>
          <a:blip r:embed="rId2"/>
          <a:stretch>
            <a:fillRect/>
          </a:stretch>
        </p:blipFill>
        <p:spPr>
          <a:xfrm>
            <a:off x="7837488" y="538163"/>
            <a:ext cx="752475" cy="3524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415925" y="2756646"/>
            <a:ext cx="8308975" cy="3491753"/>
          </a:xfrm>
        </p:spPr>
        <p:txBody>
          <a:bodyPr>
            <a:normAutofit/>
          </a:bodyPr>
          <a:lstStyle>
            <a:lvl1pPr>
              <a:defRPr sz="20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Alt.">
    <p:spTree>
      <p:nvGrpSpPr>
        <p:cNvPr id="1" name=""/>
        <p:cNvGrpSpPr/>
        <p:nvPr/>
      </p:nvGrpSpPr>
      <p:grpSpPr>
        <a:xfrm>
          <a:off x="0" y="0"/>
          <a:ext cx="0" cy="0"/>
          <a:chOff x="0" y="0"/>
          <a:chExt cx="0" cy="0"/>
        </a:xfrm>
      </p:grpSpPr>
      <p:pic>
        <p:nvPicPr>
          <p:cNvPr id="8" name="Picture 7" descr="wireframeOverlay-TCFull.png"/>
          <p:cNvPicPr>
            <a:picLocks noChangeAspect="1"/>
          </p:cNvPicPr>
          <p:nvPr/>
        </p:nvPicPr>
        <p:blipFill>
          <a:blip r:embed="rId2"/>
          <a:srcRect l="-198711"/>
          <a:stretch>
            <a:fillRect/>
          </a:stretch>
        </p:blipFill>
        <p:spPr>
          <a:xfrm>
            <a:off x="177999" y="1179576"/>
            <a:ext cx="8788373" cy="5276088"/>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buClrTx/>
              <a:defRPr>
                <a:solidFill>
                  <a:schemeClr val="bg1"/>
                </a:solidFill>
              </a:defRPr>
            </a:lvl1pPr>
            <a:lvl2pPr>
              <a:buClr>
                <a:schemeClr val="bg1">
                  <a:lumMod val="75000"/>
                </a:schemeClr>
              </a:buClr>
              <a:defRPr>
                <a:solidFill>
                  <a:schemeClr val="bg1"/>
                </a:solidFill>
              </a:defRPr>
            </a:lvl2pPr>
            <a:lvl3pPr>
              <a:buClrTx/>
              <a:defRPr>
                <a:solidFill>
                  <a:schemeClr val="bg1"/>
                </a:solidFill>
              </a:defRPr>
            </a:lvl3pPr>
            <a:lvl4pPr>
              <a:buClr>
                <a:schemeClr val="bg1">
                  <a:lumMod val="75000"/>
                </a:schemeClr>
              </a:buClr>
              <a:defRPr>
                <a:solidFill>
                  <a:schemeClr val="bg1"/>
                </a:solidFill>
              </a:defRPr>
            </a:lvl4pPr>
            <a:lvl5pPr>
              <a:buClrTx/>
              <a:defRPr>
                <a:solidFill>
                  <a:schemeClr val="bg1"/>
                </a:solidFill>
              </a:defRPr>
            </a:lvl5pPr>
            <a:lvl6pPr>
              <a:buClr>
                <a:schemeClr val="bg1">
                  <a:lumMod val="75000"/>
                </a:schemeClr>
              </a:buClr>
              <a:defRPr lang="en-US" sz="1800" kern="1200" dirty="0" smtClean="0">
                <a:solidFill>
                  <a:schemeClr val="bg1"/>
                </a:solidFill>
                <a:latin typeface="+mn-lt"/>
                <a:ea typeface="+mn-ea"/>
                <a:cs typeface="+mn-cs"/>
              </a:defRPr>
            </a:lvl6pPr>
            <a:lvl7pPr>
              <a:buClr>
                <a:schemeClr val="bg1"/>
              </a:buClr>
              <a:defRPr lang="en-US" sz="1800" kern="1200" dirty="0" smtClean="0">
                <a:solidFill>
                  <a:schemeClr val="bg1"/>
                </a:solidFill>
                <a:latin typeface="+mn-lt"/>
                <a:ea typeface="+mn-ea"/>
                <a:cs typeface="+mn-cs"/>
              </a:defRPr>
            </a:lvl7pPr>
            <a:lvl8pPr>
              <a:buClr>
                <a:schemeClr val="bg1">
                  <a:lumMod val="75000"/>
                </a:schemeClr>
              </a:buClr>
              <a:defRPr lang="en-US" sz="1800" kern="1200" dirty="0" smtClean="0">
                <a:solidFill>
                  <a:schemeClr val="bg1"/>
                </a:solidFill>
                <a:latin typeface="+mn-lt"/>
                <a:ea typeface="+mn-ea"/>
                <a:cs typeface="+mn-cs"/>
              </a:defRPr>
            </a:lvl8pPr>
            <a:lvl9pPr>
              <a:buClr>
                <a:schemeClr val="bg1"/>
              </a:buClr>
              <a:defRPr sz="1800" kern="1200" dirty="0">
                <a:solidFill>
                  <a:schemeClr val="bg1"/>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wireframeOverlay-SectionH.png"/>
          <p:cNvPicPr>
            <a:picLocks noChangeAspect="1"/>
          </p:cNvPicPr>
          <p:nvPr/>
        </p:nvPicPr>
        <p:blipFill>
          <a:blip r:embed="rId2"/>
          <a:srcRect r="-91875"/>
          <a:stretch>
            <a:fillRect/>
          </a:stretch>
        </p:blipFill>
        <p:spPr>
          <a:xfrm>
            <a:off x="182880" y="1179576"/>
            <a:ext cx="8785105" cy="5276088"/>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2133600" y="3429000"/>
            <a:ext cx="6591300" cy="1371600"/>
          </a:xfrm>
        </p:spPr>
        <p:txBody>
          <a:bodyPr anchor="b" anchorCtr="0"/>
          <a:lstStyle>
            <a:lvl1pPr algn="r">
              <a:defRPr sz="4800" b="0" cap="none" baseline="0"/>
            </a:lvl1pPr>
          </a:lstStyle>
          <a:p>
            <a:r>
              <a:rPr lang="en-US" smtClean="0"/>
              <a:t>Click to edit Master title style</a:t>
            </a:r>
            <a:endParaRPr dirty="0"/>
          </a:p>
        </p:txBody>
      </p:sp>
      <p:sp>
        <p:nvSpPr>
          <p:cNvPr id="3" name="Text Placeholder 2"/>
          <p:cNvSpPr>
            <a:spLocks noGrp="1"/>
          </p:cNvSpPr>
          <p:nvPr>
            <p:ph type="body" idx="1"/>
          </p:nvPr>
        </p:nvSpPr>
        <p:spPr>
          <a:xfrm>
            <a:off x="2133600" y="4800599"/>
            <a:ext cx="6591300" cy="1066801"/>
          </a:xfrm>
        </p:spPr>
        <p:txBody>
          <a:bodyPr anchor="t" anchorCtr="0">
            <a:normAutofit/>
          </a:bodyPr>
          <a:lstStyle>
            <a:lvl1pPr marL="0" indent="0" algn="r">
              <a:spcBef>
                <a:spcPts val="30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38E4D-051A-41E1-86A4-E56916468FD0}"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16859"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73214"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CE38E4D-051A-41E1-86A4-E56916468FD0}"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16859"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6859"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73752"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752"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CE38E4D-051A-41E1-86A4-E56916468FD0}"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CE38E4D-051A-41E1-86A4-E56916468FD0}"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8E4D-051A-41E1-86A4-E56916468FD0}"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wireframeOverlay-ContentCap.png"/>
          <p:cNvPicPr>
            <a:picLocks noChangeAspect="1"/>
          </p:cNvPicPr>
          <p:nvPr/>
        </p:nvPicPr>
        <p:blipFill>
          <a:blip r:embed="rId2"/>
          <a:srcRect b="-135871"/>
          <a:stretch>
            <a:fillRect/>
          </a:stretch>
        </p:blipFill>
        <p:spPr>
          <a:xfrm>
            <a:off x="182880" y="1179575"/>
            <a:ext cx="4228522" cy="5274037"/>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3697941" cy="1162050"/>
          </a:xfrm>
        </p:spPr>
        <p:txBody>
          <a:bodyPr anchor="b"/>
          <a:lstStyle>
            <a:lvl1pPr algn="l">
              <a:defRPr sz="28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612341" y="1600200"/>
            <a:ext cx="4101353" cy="4652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16859" y="2837329"/>
            <a:ext cx="3697941" cy="3415834"/>
          </a:xfrm>
        </p:spPr>
        <p:txBody>
          <a:bodyPr vert="horz" lIns="91440" tIns="45720" rIns="91440" bIns="45720" rtlCol="0">
            <a:normAutofit/>
          </a:bodyPr>
          <a:lstStyle>
            <a:lvl1pPr marL="0" indent="0">
              <a:spcBef>
                <a:spcPts val="600"/>
              </a:spcBef>
              <a:buNone/>
              <a:defRPr sz="1600" kern="1200">
                <a:solidFill>
                  <a:schemeClr val="bg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tx1">
                  <a:lumMod val="50000"/>
                  <a:lumOff val="50000"/>
                </a:schemeClr>
              </a:buClr>
              <a:buSzPct val="7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925" y="1456765"/>
            <a:ext cx="8308975"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15925" y="2770188"/>
            <a:ext cx="8308975" cy="34782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450105" y="6454588"/>
            <a:ext cx="2398059" cy="228600"/>
          </a:xfrm>
          <a:prstGeom prst="rect">
            <a:avLst/>
          </a:prstGeom>
        </p:spPr>
        <p:txBody>
          <a:bodyPr vert="horz" lIns="91440" tIns="45720" rIns="91440" bIns="45720" rtlCol="0" anchor="ctr"/>
          <a:lstStyle>
            <a:lvl1pPr algn="r">
              <a:defRPr sz="1000">
                <a:solidFill>
                  <a:schemeClr val="tx1">
                    <a:lumMod val="75000"/>
                    <a:lumOff val="25000"/>
                  </a:schemeClr>
                </a:solidFill>
              </a:defRPr>
            </a:lvl1pPr>
          </a:lstStyle>
          <a:p>
            <a:fld id="{7CE38E4D-051A-41E1-86A4-E56916468FD0}" type="datetimeFigureOut">
              <a:rPr lang="en-US" smtClean="0"/>
              <a:t>10/31/2016</a:t>
            </a:fld>
            <a:endParaRPr lang="en-US"/>
          </a:p>
        </p:txBody>
      </p:sp>
      <p:sp>
        <p:nvSpPr>
          <p:cNvPr id="5" name="Footer Placeholder 4"/>
          <p:cNvSpPr>
            <a:spLocks noGrp="1"/>
          </p:cNvSpPr>
          <p:nvPr>
            <p:ph type="ftr" sz="quarter" idx="3"/>
          </p:nvPr>
        </p:nvSpPr>
        <p:spPr>
          <a:xfrm>
            <a:off x="259976" y="6454588"/>
            <a:ext cx="3657600" cy="228600"/>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8382000" y="1219200"/>
            <a:ext cx="533400" cy="365125"/>
          </a:xfrm>
          <a:prstGeom prst="rect">
            <a:avLst/>
          </a:prstGeom>
        </p:spPr>
        <p:txBody>
          <a:bodyPr vert="horz" lIns="91440" tIns="45720" rIns="91440" bIns="45720" rtlCol="0" anchor="ctr"/>
          <a:lstStyle>
            <a:lvl1pPr algn="r">
              <a:defRPr sz="1200">
                <a:solidFill>
                  <a:schemeClr val="bg1"/>
                </a:solidFill>
              </a:defRPr>
            </a:lvl1pPr>
          </a:lstStyle>
          <a:p>
            <a:fld id="{886BB73A-582F-4420-9A14-CB10A2B2E5E8}" type="slidenum">
              <a:rPr lang="en-US" smtClean="0"/>
              <a:t>‹#›</a:t>
            </a:fld>
            <a:endParaRPr lang="en-US"/>
          </a:p>
        </p:txBody>
      </p:sp>
      <p:pic>
        <p:nvPicPr>
          <p:cNvPr id="7" name="Picture 6" descr="HomeButton.png">
            <a:hlinkClick r:id="" action="ppaction://hlinkshowjump?jump=firstslide"/>
          </p:cNvPr>
          <p:cNvPicPr>
            <a:picLocks noChangeAspect="1"/>
          </p:cNvPicPr>
          <p:nvPr/>
        </p:nvPicPr>
        <p:blipFill>
          <a:blip r:embed="rId18"/>
          <a:stretch>
            <a:fillRect/>
          </a:stretch>
        </p:blipFill>
        <p:spPr>
          <a:xfrm>
            <a:off x="552450" y="526116"/>
            <a:ext cx="457200" cy="352425"/>
          </a:xfrm>
          <a:prstGeom prst="rect">
            <a:avLst/>
          </a:prstGeom>
        </p:spPr>
      </p:pic>
      <p:pic>
        <p:nvPicPr>
          <p:cNvPr id="10" name="Picture 9" descr="DirectionalButtons-Full.png"/>
          <p:cNvPicPr>
            <a:picLocks noChangeAspect="1"/>
          </p:cNvPicPr>
          <p:nvPr/>
        </p:nvPicPr>
        <p:blipFill>
          <a:blip r:embed="rId19"/>
          <a:stretch>
            <a:fillRect/>
          </a:stretch>
        </p:blipFill>
        <p:spPr>
          <a:xfrm>
            <a:off x="7826188" y="526116"/>
            <a:ext cx="752475" cy="35242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spcBef>
          <a:spcPts val="2000"/>
        </a:spcBef>
        <a:buClr>
          <a:schemeClr val="tx1">
            <a:lumMod val="50000"/>
            <a:lumOff val="50000"/>
          </a:schemeClr>
        </a:buClr>
        <a:buSzPct val="70000"/>
        <a:buFont typeface="Wingdings" pitchFamily="2" charset="2"/>
        <a:buChar char="l"/>
        <a:defRPr sz="20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30388"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7400"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Context of Electoral Reforms with some Scenarios</a:t>
            </a:r>
            <a:endParaRPr lang="en-US" dirty="0"/>
          </a:p>
        </p:txBody>
      </p:sp>
      <p:sp>
        <p:nvSpPr>
          <p:cNvPr id="3" name="Subtitle 2"/>
          <p:cNvSpPr>
            <a:spLocks noGrp="1"/>
          </p:cNvSpPr>
          <p:nvPr>
            <p:ph type="subTitle" idx="1"/>
          </p:nvPr>
        </p:nvSpPr>
        <p:spPr/>
        <p:txBody>
          <a:bodyPr/>
          <a:lstStyle/>
          <a:p>
            <a:endParaRPr lang="en-US" dirty="0" smtClean="0"/>
          </a:p>
          <a:p>
            <a:r>
              <a:rPr lang="en-US" dirty="0" smtClean="0"/>
              <a:t>Lloyd Sachikonye</a:t>
            </a:r>
            <a:endParaRPr lang="en-US" dirty="0"/>
          </a:p>
        </p:txBody>
      </p:sp>
    </p:spTree>
    <p:extLst>
      <p:ext uri="{BB962C8B-B14F-4D97-AF65-F5344CB8AC3E}">
        <p14:creationId xmlns:p14="http://schemas.microsoft.com/office/powerpoint/2010/main" val="4176278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Scenario 2</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Scenario 2: Little change but sophisticated </a:t>
            </a:r>
            <a:r>
              <a:rPr lang="en-US" b="1" dirty="0" smtClean="0"/>
              <a:t>Manipulation</a:t>
            </a:r>
            <a:endParaRPr lang="en-ZA" dirty="0"/>
          </a:p>
          <a:p>
            <a:r>
              <a:rPr lang="en-US" dirty="0"/>
              <a:t>The second scenario is one of little cosmetic change to the electoral system but one in which there is manipulation by the governing party. There is no observance of an electoral road map that includes transparent voter registration and education, inclusion of Diaspora vote and timely funding of ZEC and other aspects of the electoral process. </a:t>
            </a:r>
            <a:endParaRPr lang="en-ZA" dirty="0"/>
          </a:p>
          <a:p>
            <a:r>
              <a:rPr lang="en-US" dirty="0"/>
              <a:t>Instead, there is again resort to reliance on dubious external consultancy firms such as </a:t>
            </a:r>
            <a:r>
              <a:rPr lang="en-US" dirty="0" err="1"/>
              <a:t>Nikuv</a:t>
            </a:r>
            <a:r>
              <a:rPr lang="en-US" dirty="0"/>
              <a:t> from Israel on key processes like preparation of the voters’ roll. In this scenario, a combination of high spending (of both public and private resources) during the election campaign and strategic manipulation of the system such as bussing of voters and orchestrated ‘assisted voting’ tilted the vote to one of the contesting parties. This was the real process as it unfolded during the 2013 election.</a:t>
            </a:r>
            <a:endParaRPr lang="en-ZA" dirty="0"/>
          </a:p>
          <a:p>
            <a:endParaRPr lang="en-US" dirty="0"/>
          </a:p>
        </p:txBody>
      </p:sp>
    </p:spTree>
    <p:extLst>
      <p:ext uri="{BB962C8B-B14F-4D97-AF65-F5344CB8AC3E}">
        <p14:creationId xmlns:p14="http://schemas.microsoft.com/office/powerpoint/2010/main" val="97091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Scenario 3</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Scenario 3: ‘Too little, too late’ </a:t>
            </a:r>
            <a:r>
              <a:rPr lang="en-US" b="1" dirty="0" smtClean="0"/>
              <a:t>approach</a:t>
            </a:r>
            <a:r>
              <a:rPr lang="en-US" dirty="0"/>
              <a:t> </a:t>
            </a:r>
            <a:endParaRPr lang="en-ZA" dirty="0"/>
          </a:p>
          <a:p>
            <a:r>
              <a:rPr lang="en-US" dirty="0"/>
              <a:t>Although everybody knows what should be done to fix the electoral system, everything is left to the last 12 months or even 6 months before the 2018 election. This is partly cynically deliberate and partly attributed to resource constraints by the state and the governing party. With 18 months to go before a </a:t>
            </a:r>
            <a:r>
              <a:rPr lang="en-US" dirty="0" smtClean="0"/>
              <a:t>possible </a:t>
            </a:r>
            <a:r>
              <a:rPr lang="en-US" dirty="0"/>
              <a:t>polling date, nothing concrete still has been done about voter registration (even pilot runs) and preparation of the roll, Diaspora vote, voter education, delimitation, provision for an adequate ZEC budget, amongst other issues. </a:t>
            </a:r>
            <a:r>
              <a:rPr lang="en-US" dirty="0" smtClean="0"/>
              <a:t>   </a:t>
            </a:r>
            <a:endParaRPr lang="en-ZA" dirty="0"/>
          </a:p>
          <a:p>
            <a:r>
              <a:rPr lang="en-US" dirty="0" smtClean="0"/>
              <a:t> Political </a:t>
            </a:r>
            <a:r>
              <a:rPr lang="en-US" dirty="0"/>
              <a:t>standoff between the key political players. Public protests on electoral reform will become inevitable again as frustration grows at lack of tangible progress. Violence, coercion and fear may again be one of the consequences of the frustration with lack of reform. Sharp exchanges about lack of faith in a system lacking transparency</a:t>
            </a:r>
            <a:r>
              <a:rPr lang="en-US"/>
              <a:t>, </a:t>
            </a:r>
            <a:r>
              <a:rPr lang="en-US" smtClean="0"/>
              <a:t>accountability </a:t>
            </a:r>
            <a:r>
              <a:rPr lang="en-US" dirty="0"/>
              <a:t>and credibility will intensify. A shadow will be thrown over the process and outcome of the 2018 election. The legitimacy of the elected leader and government will be questioned as in previous elections, reinforcing a tradition of unfair, disputed elections. </a:t>
            </a:r>
            <a:endParaRPr lang="en-ZA" dirty="0"/>
          </a:p>
          <a:p>
            <a:endParaRPr lang="en-US" dirty="0"/>
          </a:p>
        </p:txBody>
      </p:sp>
    </p:spTree>
    <p:extLst>
      <p:ext uri="{BB962C8B-B14F-4D97-AF65-F5344CB8AC3E}">
        <p14:creationId xmlns:p14="http://schemas.microsoft.com/office/powerpoint/2010/main" val="4179045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Scenario 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Scenario 4: Mutual Agreement and Progress on Electoral </a:t>
            </a:r>
            <a:r>
              <a:rPr lang="en-US" b="1" dirty="0" smtClean="0"/>
              <a:t>Reform</a:t>
            </a:r>
            <a:endParaRPr lang="en-ZA" dirty="0"/>
          </a:p>
          <a:p>
            <a:r>
              <a:rPr lang="en-US" dirty="0"/>
              <a:t>There grows a realization in the governing party that the lack of electoral reform has galvanized the growth of a coalition of opposition parties that could persist till the 2018 election and pose a major threat. It therefore sees value in making concessions to take wind out of the coalition, and thus weaken it. On the other hand, the coalition as represented by NERA sees value in combining both protests and negotiations as methods to attain electoral reform. </a:t>
            </a:r>
            <a:endParaRPr lang="en-ZA" dirty="0"/>
          </a:p>
          <a:p>
            <a:r>
              <a:rPr lang="en-US" dirty="0" smtClean="0"/>
              <a:t>Despite </a:t>
            </a:r>
            <a:r>
              <a:rPr lang="en-US" dirty="0"/>
              <a:t>deep reservations, the governing party considers electoral reform to be a better option than persistent public protests and a Coalition gaining credibility as during the Norton by-election. Factionalism in the contesting parties provides a backdrop to negotiations that are hurried as time runs out for the 2018 election.</a:t>
            </a:r>
            <a:endParaRPr lang="en-ZA" dirty="0"/>
          </a:p>
          <a:p>
            <a:endParaRPr lang="en-US" dirty="0"/>
          </a:p>
        </p:txBody>
      </p:sp>
    </p:spTree>
    <p:extLst>
      <p:ext uri="{BB962C8B-B14F-4D97-AF65-F5344CB8AC3E}">
        <p14:creationId xmlns:p14="http://schemas.microsoft.com/office/powerpoint/2010/main" val="2185790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Structure of Paper</a:t>
            </a:r>
            <a:endParaRPr lang="en-US" dirty="0"/>
          </a:p>
        </p:txBody>
      </p:sp>
      <p:sp>
        <p:nvSpPr>
          <p:cNvPr id="3" name="Content Placeholder 2"/>
          <p:cNvSpPr>
            <a:spLocks noGrp="1"/>
          </p:cNvSpPr>
          <p:nvPr>
            <p:ph idx="1"/>
          </p:nvPr>
        </p:nvSpPr>
        <p:spPr/>
        <p:txBody>
          <a:bodyPr/>
          <a:lstStyle/>
          <a:p>
            <a:endParaRPr lang="en-US" dirty="0" smtClean="0"/>
          </a:p>
          <a:p>
            <a:r>
              <a:rPr lang="en-US" b="1" dirty="0" smtClean="0"/>
              <a:t>Background</a:t>
            </a:r>
          </a:p>
          <a:p>
            <a:r>
              <a:rPr lang="en-US" b="1" dirty="0" smtClean="0"/>
              <a:t>Constitutional context</a:t>
            </a:r>
          </a:p>
          <a:p>
            <a:r>
              <a:rPr lang="en-US" b="1" dirty="0" smtClean="0"/>
              <a:t>Key Issues for Electoral Reform</a:t>
            </a:r>
          </a:p>
          <a:p>
            <a:r>
              <a:rPr lang="en-US" b="1" dirty="0" smtClean="0"/>
              <a:t>Approaches to Reform</a:t>
            </a:r>
          </a:p>
          <a:p>
            <a:r>
              <a:rPr lang="en-US" b="1" dirty="0" smtClean="0"/>
              <a:t>Scenarios</a:t>
            </a:r>
            <a:endParaRPr lang="en-US" b="1" dirty="0"/>
          </a:p>
        </p:txBody>
      </p:sp>
    </p:spTree>
    <p:extLst>
      <p:ext uri="{BB962C8B-B14F-4D97-AF65-F5344CB8AC3E}">
        <p14:creationId xmlns:p14="http://schemas.microsoft.com/office/powerpoint/2010/main" val="3611684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over the 25 years</a:t>
            </a:r>
            <a:endParaRPr lang="en-US" dirty="0"/>
          </a:p>
        </p:txBody>
      </p:sp>
      <p:sp>
        <p:nvSpPr>
          <p:cNvPr id="3" name="Content Placeholder 2"/>
          <p:cNvSpPr>
            <a:spLocks noGrp="1"/>
          </p:cNvSpPr>
          <p:nvPr>
            <p:ph idx="1"/>
          </p:nvPr>
        </p:nvSpPr>
        <p:spPr/>
        <p:txBody>
          <a:bodyPr/>
          <a:lstStyle/>
          <a:p>
            <a:r>
              <a:rPr lang="en-US" dirty="0" smtClean="0"/>
              <a:t>Value of Context</a:t>
            </a:r>
          </a:p>
          <a:p>
            <a:r>
              <a:rPr lang="en-US" dirty="0" smtClean="0"/>
              <a:t>Commissioned Audit (1999)</a:t>
            </a:r>
          </a:p>
          <a:p>
            <a:r>
              <a:rPr lang="en-US" dirty="0" smtClean="0"/>
              <a:t>Years of the ESC and </a:t>
            </a:r>
            <a:r>
              <a:rPr lang="en-US" dirty="0" err="1" smtClean="0"/>
              <a:t>Govt</a:t>
            </a:r>
            <a:r>
              <a:rPr lang="en-US" dirty="0" smtClean="0"/>
              <a:t> depts. role in elections</a:t>
            </a:r>
          </a:p>
          <a:p>
            <a:r>
              <a:rPr lang="en-US" dirty="0" smtClean="0"/>
              <a:t>Perennial Issues over decades: voter registration, rolls, resources access, skewed access to media etc.</a:t>
            </a:r>
          </a:p>
          <a:p>
            <a:r>
              <a:rPr lang="en-US" dirty="0" smtClean="0"/>
              <a:t>Intimidation, coercion and violence during elections</a:t>
            </a:r>
          </a:p>
          <a:p>
            <a:endParaRPr lang="en-US" dirty="0" smtClean="0"/>
          </a:p>
          <a:p>
            <a:endParaRPr lang="en-US" dirty="0"/>
          </a:p>
        </p:txBody>
      </p:sp>
    </p:spTree>
    <p:extLst>
      <p:ext uri="{BB962C8B-B14F-4D97-AF65-F5344CB8AC3E}">
        <p14:creationId xmlns:p14="http://schemas.microsoft.com/office/powerpoint/2010/main" val="1830647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Constitution and Elections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Elections </a:t>
            </a:r>
            <a:r>
              <a:rPr lang="en-US" dirty="0"/>
              <a:t>must be </a:t>
            </a:r>
            <a:endParaRPr lang="en-ZA" dirty="0"/>
          </a:p>
          <a:p>
            <a:r>
              <a:rPr lang="en-US" dirty="0"/>
              <a:t>                (a) peaceful, free and fair,</a:t>
            </a:r>
            <a:endParaRPr lang="en-ZA" dirty="0"/>
          </a:p>
          <a:p>
            <a:r>
              <a:rPr lang="en-US" dirty="0"/>
              <a:t>                (b) based on universal adult suffrage and equality of votes and</a:t>
            </a:r>
            <a:endParaRPr lang="en-ZA" dirty="0"/>
          </a:p>
          <a:p>
            <a:r>
              <a:rPr lang="en-US" dirty="0"/>
              <a:t>                 © free from violence and other electoral </a:t>
            </a:r>
            <a:r>
              <a:rPr lang="en-US" dirty="0" smtClean="0"/>
              <a:t>malpractices</a:t>
            </a:r>
            <a:r>
              <a:rPr lang="en-ZA" dirty="0" smtClean="0"/>
              <a:t> </a:t>
            </a:r>
          </a:p>
          <a:p>
            <a:r>
              <a:rPr lang="en-US" dirty="0" smtClean="0"/>
              <a:t>State should </a:t>
            </a:r>
            <a:r>
              <a:rPr lang="en-US" dirty="0"/>
              <a:t>ensure that all political parties and candidates contesting an election have reasonable access to all material and information for them to participate actively</a:t>
            </a:r>
            <a:r>
              <a:rPr lang="en-US" dirty="0" smtClean="0"/>
              <a:t>; and</a:t>
            </a:r>
            <a:endParaRPr lang="en-ZA" dirty="0"/>
          </a:p>
          <a:p>
            <a:r>
              <a:rPr lang="en-US" dirty="0" smtClean="0"/>
              <a:t> </a:t>
            </a:r>
            <a:r>
              <a:rPr lang="en-US" dirty="0"/>
              <a:t>provide all contesting political parties and candidates with fair and equal access to electronic and print media, both public and </a:t>
            </a:r>
            <a:r>
              <a:rPr lang="en-US" dirty="0" smtClean="0"/>
              <a:t>private</a:t>
            </a:r>
            <a:endParaRPr lang="en-ZA" dirty="0"/>
          </a:p>
          <a:p>
            <a:endParaRPr lang="en-ZA" dirty="0" smtClean="0"/>
          </a:p>
          <a:p>
            <a:endParaRPr lang="en-US" dirty="0"/>
          </a:p>
        </p:txBody>
      </p:sp>
    </p:spTree>
    <p:extLst>
      <p:ext uri="{BB962C8B-B14F-4D97-AF65-F5344CB8AC3E}">
        <p14:creationId xmlns:p14="http://schemas.microsoft.com/office/powerpoint/2010/main" val="2262495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rgbClr val="FF0000"/>
                </a:solidFill>
              </a:rPr>
              <a:t>Despite </a:t>
            </a:r>
            <a:r>
              <a:rPr lang="en-US" dirty="0">
                <a:solidFill>
                  <a:srgbClr val="FF0000"/>
                </a:solidFill>
              </a:rPr>
              <a:t>these clear principles, electoral reform has been lagging behind since the adoption of the Constitution in 2013. There are many grey areas relating to laws that govern electoral conduct. The pace in implementing electoral laws has been quite slow. Above all, there remain major areas of contention between political parties.</a:t>
            </a:r>
            <a:endParaRPr lang="en-ZA" dirty="0">
              <a:solidFill>
                <a:srgbClr val="FF0000"/>
              </a:solidFill>
            </a:endParaRPr>
          </a:p>
          <a:p>
            <a:endParaRPr lang="en-US" dirty="0"/>
          </a:p>
        </p:txBody>
      </p:sp>
    </p:spTree>
    <p:extLst>
      <p:ext uri="{BB962C8B-B14F-4D97-AF65-F5344CB8AC3E}">
        <p14:creationId xmlns:p14="http://schemas.microsoft.com/office/powerpoint/2010/main" val="2965867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for Reform</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Political Environment</a:t>
            </a:r>
            <a:endParaRPr lang="en-ZA" dirty="0"/>
          </a:p>
          <a:p>
            <a:pPr lvl="0"/>
            <a:r>
              <a:rPr lang="en-US" dirty="0"/>
              <a:t>Autonomy of ZEC</a:t>
            </a:r>
            <a:endParaRPr lang="en-ZA" dirty="0"/>
          </a:p>
          <a:p>
            <a:pPr lvl="0"/>
            <a:r>
              <a:rPr lang="en-US" dirty="0"/>
              <a:t>Access to Election Material</a:t>
            </a:r>
            <a:endParaRPr lang="en-ZA" dirty="0"/>
          </a:p>
          <a:p>
            <a:pPr lvl="0"/>
            <a:r>
              <a:rPr lang="en-US" dirty="0"/>
              <a:t>Voter </a:t>
            </a:r>
            <a:r>
              <a:rPr lang="en-US" dirty="0" smtClean="0"/>
              <a:t>Registration</a:t>
            </a:r>
            <a:endParaRPr lang="en-ZA" dirty="0"/>
          </a:p>
          <a:p>
            <a:pPr lvl="0"/>
            <a:r>
              <a:rPr lang="en-US" dirty="0"/>
              <a:t>Voter Education</a:t>
            </a:r>
            <a:endParaRPr lang="en-ZA" dirty="0"/>
          </a:p>
          <a:p>
            <a:pPr lvl="0"/>
            <a:r>
              <a:rPr lang="en-US" dirty="0"/>
              <a:t>Election Dispute Resolution and</a:t>
            </a:r>
            <a:endParaRPr lang="en-ZA" dirty="0"/>
          </a:p>
          <a:p>
            <a:pPr lvl="0"/>
            <a:r>
              <a:rPr lang="en-US" dirty="0"/>
              <a:t>Access to the Media</a:t>
            </a:r>
            <a:endParaRPr lang="en-ZA" dirty="0"/>
          </a:p>
          <a:p>
            <a:pPr marL="0" indent="0">
              <a:buNone/>
            </a:pPr>
            <a:endParaRPr lang="en-ZA" dirty="0"/>
          </a:p>
          <a:p>
            <a:endParaRPr lang="en-US" dirty="0"/>
          </a:p>
        </p:txBody>
      </p:sp>
    </p:spTree>
    <p:extLst>
      <p:ext uri="{BB962C8B-B14F-4D97-AF65-F5344CB8AC3E}">
        <p14:creationId xmlns:p14="http://schemas.microsoft.com/office/powerpoint/2010/main" val="4231144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r>
              <a:rPr lang="en-US" dirty="0" smtClean="0"/>
              <a:t>Other </a:t>
            </a:r>
            <a:r>
              <a:rPr lang="en-US" dirty="0"/>
              <a:t>issues that have been hotly contested include </a:t>
            </a:r>
            <a:r>
              <a:rPr lang="en-US" b="1" dirty="0"/>
              <a:t>Special Voting and Diaspora Voting; and penalties against vote buying, intimidation and violence</a:t>
            </a:r>
            <a:r>
              <a:rPr lang="en-US" dirty="0"/>
              <a:t>. Somewhat conspicuous by its absence on the agenda of reforms is </a:t>
            </a:r>
            <a:r>
              <a:rPr lang="en-US" b="1" dirty="0"/>
              <a:t>election funding</a:t>
            </a:r>
            <a:r>
              <a:rPr lang="en-US" dirty="0"/>
              <a:t>. Given the centrality of resources in elections, it is somewhat surprising that there are no specific calls or demands around access and use of funding in elections</a:t>
            </a:r>
            <a:r>
              <a:rPr lang="en-US" dirty="0" smtClean="0"/>
              <a:t>.</a:t>
            </a:r>
          </a:p>
          <a:p>
            <a:r>
              <a:rPr lang="en-US" dirty="0" smtClean="0"/>
              <a:t>In </a:t>
            </a:r>
            <a:r>
              <a:rPr lang="en-US" dirty="0"/>
              <a:t>their 2013 Election Observation Reports, the African Union and SADC recommended that </a:t>
            </a:r>
            <a:r>
              <a:rPr lang="en-US" b="1" dirty="0"/>
              <a:t>voter registration, the voters’ roll, voter education, access to election material, media access, Special vote, the role of the police and legislation such as POSA</a:t>
            </a:r>
            <a:r>
              <a:rPr lang="en-US" dirty="0"/>
              <a:t> be reviewed to conform to the letter and spirit of the Constitution</a:t>
            </a:r>
            <a:r>
              <a:rPr lang="en-ZA" dirty="0"/>
              <a:t> </a:t>
            </a:r>
          </a:p>
          <a:p>
            <a:endParaRPr lang="en-US" dirty="0"/>
          </a:p>
        </p:txBody>
      </p:sp>
    </p:spTree>
    <p:extLst>
      <p:ext uri="{BB962C8B-B14F-4D97-AF65-F5344CB8AC3E}">
        <p14:creationId xmlns:p14="http://schemas.microsoft.com/office/powerpoint/2010/main" val="1655712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Reform</a:t>
            </a:r>
            <a:endParaRPr lang="en-US" dirty="0"/>
          </a:p>
        </p:txBody>
      </p:sp>
      <p:sp>
        <p:nvSpPr>
          <p:cNvPr id="3" name="Content Placeholder 2"/>
          <p:cNvSpPr>
            <a:spLocks noGrp="1"/>
          </p:cNvSpPr>
          <p:nvPr>
            <p:ph idx="1"/>
          </p:nvPr>
        </p:nvSpPr>
        <p:spPr/>
        <p:txBody>
          <a:bodyPr/>
          <a:lstStyle/>
          <a:p>
            <a:r>
              <a:rPr lang="en-US" dirty="0" smtClean="0"/>
              <a:t>Parliamentary and constitutional route</a:t>
            </a:r>
          </a:p>
          <a:p>
            <a:r>
              <a:rPr lang="en-US" dirty="0" smtClean="0"/>
              <a:t>Public Marches and Street Protests</a:t>
            </a:r>
          </a:p>
          <a:p>
            <a:r>
              <a:rPr lang="en-US" dirty="0" smtClean="0"/>
              <a:t>Negotiated Consensus/Agreement:</a:t>
            </a:r>
          </a:p>
          <a:p>
            <a:pPr marL="0" indent="0">
              <a:buNone/>
            </a:pPr>
            <a:r>
              <a:rPr lang="en-US" dirty="0" smtClean="0">
                <a:solidFill>
                  <a:srgbClr val="FF0000"/>
                </a:solidFill>
              </a:rPr>
              <a:t> </a:t>
            </a:r>
            <a:r>
              <a:rPr lang="en-US" dirty="0">
                <a:solidFill>
                  <a:srgbClr val="FF0000"/>
                </a:solidFill>
              </a:rPr>
              <a:t>Fear of losing power through power in an election should not be rationale for blocking reform that would make elections free, fair, transparent and credible. Good electoral reform should ensure ‘procedural certainty, and substantive outcome uncertainty’ during elections.</a:t>
            </a:r>
            <a:endParaRPr lang="en-ZA" dirty="0">
              <a:solidFill>
                <a:srgbClr val="FF0000"/>
              </a:solidFill>
            </a:endParaRPr>
          </a:p>
          <a:p>
            <a:pPr marL="0" indent="0">
              <a:buNone/>
            </a:pPr>
            <a:endParaRPr lang="en-ZA" dirty="0"/>
          </a:p>
          <a:p>
            <a:endParaRPr lang="en-US" dirty="0"/>
          </a:p>
        </p:txBody>
      </p:sp>
    </p:spTree>
    <p:extLst>
      <p:ext uri="{BB962C8B-B14F-4D97-AF65-F5344CB8AC3E}">
        <p14:creationId xmlns:p14="http://schemas.microsoft.com/office/powerpoint/2010/main" val="135591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Scenario 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b="1" dirty="0"/>
              <a:t>Scenario 1: No change, and resort to coercion</a:t>
            </a:r>
            <a:endParaRPr lang="en-ZA" dirty="0"/>
          </a:p>
          <a:p>
            <a:r>
              <a:rPr lang="en-US" dirty="0"/>
              <a:t>This was represented by the lowest nadir in our electoral fortunes in 2008. Not only did some results take more than a month to be released, but much election-related violence marred the presidential run-off of that year. The credibility of the election result was tarnished. </a:t>
            </a:r>
            <a:endParaRPr lang="en-ZA" dirty="0"/>
          </a:p>
          <a:p>
            <a:r>
              <a:rPr lang="en-US" dirty="0" smtClean="0"/>
              <a:t>If </a:t>
            </a:r>
            <a:r>
              <a:rPr lang="en-US" dirty="0"/>
              <a:t>there is no electoral reform well before 2018, the likelihood of conflict will increase. Public protests for electoral reform, and against election outcomes from an unreformed system will dwarf the recent protests. The protests will not be a policing issue but a highly politically charged one requiring a political solution.  Zimbabwe might then degenerate into a pariah state that will again feature regularly on the SADC and AU agendas.  </a:t>
            </a:r>
            <a:endParaRPr lang="en-ZA" dirty="0"/>
          </a:p>
          <a:p>
            <a:pPr marL="0" indent="0">
              <a:buNone/>
            </a:pPr>
            <a:endParaRPr lang="en-ZA" dirty="0"/>
          </a:p>
          <a:p>
            <a:endParaRPr lang="en-US" dirty="0"/>
          </a:p>
        </p:txBody>
      </p:sp>
    </p:spTree>
    <p:extLst>
      <p:ext uri="{BB962C8B-B14F-4D97-AF65-F5344CB8AC3E}">
        <p14:creationId xmlns:p14="http://schemas.microsoft.com/office/powerpoint/2010/main" val="7376908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Expo">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Expo.thmx</Template>
  <TotalTime>91</TotalTime>
  <Words>896</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Expo</vt:lpstr>
      <vt:lpstr>The Context of Electoral Reforms with some Scenarios</vt:lpstr>
      <vt:lpstr>              Structure of Paper</vt:lpstr>
      <vt:lpstr>Overview over the 25 years</vt:lpstr>
      <vt:lpstr>Constitution and Elections</vt:lpstr>
      <vt:lpstr>Cont’d</vt:lpstr>
      <vt:lpstr>Key Issues for Reform</vt:lpstr>
      <vt:lpstr>Cont’d</vt:lpstr>
      <vt:lpstr>Strategies for Reform</vt:lpstr>
      <vt:lpstr>                   Scenario 1</vt:lpstr>
      <vt:lpstr>                      Scenario 2</vt:lpstr>
      <vt:lpstr>                       Scenario 3</vt:lpstr>
      <vt:lpstr>                   Scenario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Context of Electoral Reforms with some Scenarios</dc:title>
  <dc:creator>Zvanguwo Sachikonye</dc:creator>
  <cp:lastModifiedBy>Data16</cp:lastModifiedBy>
  <cp:revision>25</cp:revision>
  <dcterms:created xsi:type="dcterms:W3CDTF">2016-10-29T09:21:27Z</dcterms:created>
  <dcterms:modified xsi:type="dcterms:W3CDTF">2016-10-31T06:58:14Z</dcterms:modified>
</cp:coreProperties>
</file>