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87" r:id="rId4"/>
    <p:sldId id="290" r:id="rId5"/>
    <p:sldId id="289" r:id="rId6"/>
    <p:sldId id="311" r:id="rId7"/>
    <p:sldId id="293" r:id="rId8"/>
    <p:sldId id="296" r:id="rId9"/>
    <p:sldId id="297" r:id="rId10"/>
    <p:sldId id="298" r:id="rId11"/>
    <p:sldId id="299" r:id="rId12"/>
    <p:sldId id="300" r:id="rId13"/>
    <p:sldId id="257" r:id="rId14"/>
    <p:sldId id="309" r:id="rId15"/>
    <p:sldId id="302" r:id="rId16"/>
    <p:sldId id="258" r:id="rId17"/>
    <p:sldId id="259" r:id="rId18"/>
    <p:sldId id="260" r:id="rId19"/>
    <p:sldId id="261" r:id="rId20"/>
    <p:sldId id="295" r:id="rId21"/>
    <p:sldId id="301" r:id="rId22"/>
    <p:sldId id="303" r:id="rId23"/>
    <p:sldId id="304" r:id="rId24"/>
    <p:sldId id="305" r:id="rId25"/>
    <p:sldId id="306" r:id="rId26"/>
    <p:sldId id="307" r:id="rId27"/>
    <p:sldId id="308" r:id="rId28"/>
    <p:sldId id="262" r:id="rId29"/>
    <p:sldId id="263" r:id="rId30"/>
    <p:sldId id="264" r:id="rId31"/>
    <p:sldId id="265" r:id="rId32"/>
    <p:sldId id="266" r:id="rId33"/>
    <p:sldId id="267" r:id="rId34"/>
    <p:sldId id="268" r:id="rId35"/>
    <p:sldId id="269" r:id="rId36"/>
    <p:sldId id="270" r:id="rId37"/>
    <p:sldId id="271" r:id="rId38"/>
    <p:sldId id="272" r:id="rId39"/>
    <p:sldId id="273" r:id="rId40"/>
    <p:sldId id="274" r:id="rId41"/>
    <p:sldId id="275" r:id="rId42"/>
    <p:sldId id="276" r:id="rId43"/>
    <p:sldId id="277" r:id="rId44"/>
    <p:sldId id="279" r:id="rId45"/>
    <p:sldId id="280" r:id="rId46"/>
    <p:sldId id="281" r:id="rId47"/>
    <p:sldId id="310" r:id="rId48"/>
    <p:sldId id="282" r:id="rId49"/>
    <p:sldId id="283" r:id="rId50"/>
    <p:sldId id="284" r:id="rId51"/>
    <p:sldId id="285" r:id="rId52"/>
    <p:sldId id="286" r:id="rId53"/>
    <p:sldId id="312" r:id="rId54"/>
  </p:sldIdLst>
  <p:sldSz cx="12192000" cy="6858000"/>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4" d="100"/>
          <a:sy n="64" d="100"/>
        </p:scale>
        <p:origin x="-108" y="-3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73718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87B57F-D36D-4725-8A6C-A7EFFD8B7F39}" type="datetimeFigureOut">
              <a:rPr lang="en-ZW" smtClean="0"/>
              <a:t>11/4/2016</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1409612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3262192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91024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3681137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4"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3643775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4"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661267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42380792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23402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209109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4"/>
          <p:cNvSpPr>
            <a:spLocks noGrp="1"/>
          </p:cNvSpPr>
          <p:nvPr>
            <p:ph type="ftr" sz="quarter" idx="11"/>
          </p:nvPr>
        </p:nvSpPr>
        <p:spPr/>
        <p:txBody>
          <a:bodyPr/>
          <a:lstStyle/>
          <a:p>
            <a:endParaRPr lang="en-ZW"/>
          </a:p>
        </p:txBody>
      </p:sp>
      <p:sp>
        <p:nvSpPr>
          <p:cNvPr id="6" name="Slide Number Placeholder 5"/>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2734680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87B57F-D36D-4725-8A6C-A7EFFD8B7F39}" type="datetimeFigureOut">
              <a:rPr lang="en-ZW" smtClean="0"/>
              <a:t>11/4/2016</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265695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987B57F-D36D-4725-8A6C-A7EFFD8B7F39}" type="datetimeFigureOut">
              <a:rPr lang="en-ZW" smtClean="0"/>
              <a:t>11/4/2016</a:t>
            </a:fld>
            <a:endParaRPr lang="en-ZW"/>
          </a:p>
        </p:txBody>
      </p:sp>
      <p:sp>
        <p:nvSpPr>
          <p:cNvPr id="8" name="Footer Placeholder 7"/>
          <p:cNvSpPr>
            <a:spLocks noGrp="1"/>
          </p:cNvSpPr>
          <p:nvPr>
            <p:ph type="ftr" sz="quarter" idx="11"/>
          </p:nvPr>
        </p:nvSpPr>
        <p:spPr/>
        <p:txBody>
          <a:bodyPr/>
          <a:lstStyle/>
          <a:p>
            <a:endParaRPr lang="en-ZW"/>
          </a:p>
        </p:txBody>
      </p:sp>
      <p:sp>
        <p:nvSpPr>
          <p:cNvPr id="9" name="Slide Number Placeholder 8"/>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1544119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3"/>
          <p:cNvSpPr>
            <a:spLocks noGrp="1"/>
          </p:cNvSpPr>
          <p:nvPr>
            <p:ph type="ftr" sz="quarter" idx="11"/>
          </p:nvPr>
        </p:nvSpPr>
        <p:spPr/>
        <p:txBody>
          <a:bodyPr/>
          <a:lstStyle/>
          <a:p>
            <a:endParaRPr lang="en-ZW"/>
          </a:p>
        </p:txBody>
      </p:sp>
      <p:sp>
        <p:nvSpPr>
          <p:cNvPr id="6" name="Slide Number Placeholder 4"/>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1209727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2"/>
          <p:cNvSpPr>
            <a:spLocks noGrp="1"/>
          </p:cNvSpPr>
          <p:nvPr>
            <p:ph type="ftr" sz="quarter" idx="11"/>
          </p:nvPr>
        </p:nvSpPr>
        <p:spPr/>
        <p:txBody>
          <a:bodyPr/>
          <a:lstStyle/>
          <a:p>
            <a:endParaRPr lang="en-ZW"/>
          </a:p>
        </p:txBody>
      </p:sp>
      <p:sp>
        <p:nvSpPr>
          <p:cNvPr id="6" name="Slide Number Placeholder 3"/>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2581234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7987B57F-D36D-4725-8A6C-A7EFFD8B7F39}" type="datetimeFigureOut">
              <a:rPr lang="en-ZW" smtClean="0"/>
              <a:t>11/4/2016</a:t>
            </a:fld>
            <a:endParaRPr lang="en-ZW"/>
          </a:p>
        </p:txBody>
      </p:sp>
      <p:sp>
        <p:nvSpPr>
          <p:cNvPr id="5" name="Footer Placeholder 5"/>
          <p:cNvSpPr>
            <a:spLocks noGrp="1"/>
          </p:cNvSpPr>
          <p:nvPr>
            <p:ph type="ftr" sz="quarter" idx="11"/>
          </p:nvPr>
        </p:nvSpPr>
        <p:spPr/>
        <p:txBody>
          <a:bodyPr/>
          <a:lstStyle/>
          <a:p>
            <a:endParaRPr lang="en-ZW"/>
          </a:p>
        </p:txBody>
      </p:sp>
      <p:sp>
        <p:nvSpPr>
          <p:cNvPr id="6" name="Slide Number Placeholder 6"/>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216994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87B57F-D36D-4725-8A6C-A7EFFD8B7F39}" type="datetimeFigureOut">
              <a:rPr lang="en-ZW" smtClean="0"/>
              <a:t>11/4/2016</a:t>
            </a:fld>
            <a:endParaRPr lang="en-ZW"/>
          </a:p>
        </p:txBody>
      </p:sp>
      <p:sp>
        <p:nvSpPr>
          <p:cNvPr id="6" name="Footer Placeholder 5"/>
          <p:cNvSpPr>
            <a:spLocks noGrp="1"/>
          </p:cNvSpPr>
          <p:nvPr>
            <p:ph type="ftr" sz="quarter" idx="11"/>
          </p:nvPr>
        </p:nvSpPr>
        <p:spPr/>
        <p:txBody>
          <a:bodyPr/>
          <a:lstStyle/>
          <a:p>
            <a:endParaRPr lang="en-ZW"/>
          </a:p>
        </p:txBody>
      </p:sp>
      <p:sp>
        <p:nvSpPr>
          <p:cNvPr id="7" name="Slide Number Placeholder 6"/>
          <p:cNvSpPr>
            <a:spLocks noGrp="1"/>
          </p:cNvSpPr>
          <p:nvPr>
            <p:ph type="sldNum" sz="quarter" idx="12"/>
          </p:nvPr>
        </p:nvSpPr>
        <p:spPr/>
        <p:txBody>
          <a:bodyPr/>
          <a:lstStyle/>
          <a:p>
            <a:fld id="{8AA01399-EC67-4F01-8207-8960F7F08804}" type="slidenum">
              <a:rPr lang="en-ZW" smtClean="0"/>
              <a:t>‹#›</a:t>
            </a:fld>
            <a:endParaRPr lang="en-ZW"/>
          </a:p>
        </p:txBody>
      </p:sp>
    </p:spTree>
    <p:extLst>
      <p:ext uri="{BB962C8B-B14F-4D97-AF65-F5344CB8AC3E}">
        <p14:creationId xmlns:p14="http://schemas.microsoft.com/office/powerpoint/2010/main" val="2728530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987B57F-D36D-4725-8A6C-A7EFFD8B7F39}" type="datetimeFigureOut">
              <a:rPr lang="en-ZW" smtClean="0"/>
              <a:t>11/4/2016</a:t>
            </a:fld>
            <a:endParaRPr lang="en-ZW"/>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ZW"/>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AA01399-EC67-4F01-8207-8960F7F08804}" type="slidenum">
              <a:rPr lang="en-ZW" smtClean="0"/>
              <a:t>‹#›</a:t>
            </a:fld>
            <a:endParaRPr lang="en-ZW"/>
          </a:p>
        </p:txBody>
      </p:sp>
    </p:spTree>
    <p:extLst>
      <p:ext uri="{BB962C8B-B14F-4D97-AF65-F5344CB8AC3E}">
        <p14:creationId xmlns:p14="http://schemas.microsoft.com/office/powerpoint/2010/main" val="405001295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ZW" dirty="0" smtClean="0"/>
              <a:t>“</a:t>
            </a:r>
            <a:r>
              <a:rPr lang="en-ZW" sz="4400" dirty="0" smtClean="0"/>
              <a:t>2018 </a:t>
            </a:r>
            <a:r>
              <a:rPr lang="en-ZW" sz="4400" dirty="0"/>
              <a:t>Elections: Dialogue for Sustainable Democratic Elections in Zimbabwe</a:t>
            </a:r>
            <a:r>
              <a:rPr lang="en-ZW" sz="4400" dirty="0" smtClean="0"/>
              <a:t>.” </a:t>
            </a:r>
            <a:endParaRPr lang="en-ZW" sz="4400" dirty="0"/>
          </a:p>
        </p:txBody>
      </p:sp>
      <p:sp>
        <p:nvSpPr>
          <p:cNvPr id="3" name="Subtitle 2"/>
          <p:cNvSpPr>
            <a:spLocks noGrp="1"/>
          </p:cNvSpPr>
          <p:nvPr>
            <p:ph type="subTitle" idx="1"/>
          </p:nvPr>
        </p:nvSpPr>
        <p:spPr/>
        <p:txBody>
          <a:bodyPr/>
          <a:lstStyle/>
          <a:p>
            <a:endParaRPr lang="en-ZW"/>
          </a:p>
        </p:txBody>
      </p:sp>
    </p:spTree>
    <p:extLst>
      <p:ext uri="{BB962C8B-B14F-4D97-AF65-F5344CB8AC3E}">
        <p14:creationId xmlns:p14="http://schemas.microsoft.com/office/powerpoint/2010/main" val="34222718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a:t>ZEC: Sole mandate to conduct elections: Section </a:t>
            </a:r>
            <a:r>
              <a:rPr lang="en-ZW" dirty="0" smtClean="0"/>
              <a:t>239 (cont.)</a:t>
            </a:r>
            <a:endParaRPr lang="en-ZW" dirty="0"/>
          </a:p>
        </p:txBody>
      </p:sp>
      <p:sp>
        <p:nvSpPr>
          <p:cNvPr id="3" name="Content Placeholder 2"/>
          <p:cNvSpPr>
            <a:spLocks noGrp="1"/>
          </p:cNvSpPr>
          <p:nvPr>
            <p:ph idx="1"/>
          </p:nvPr>
        </p:nvSpPr>
        <p:spPr/>
        <p:txBody>
          <a:bodyPr>
            <a:normAutofit/>
          </a:bodyPr>
          <a:lstStyle/>
          <a:p>
            <a:r>
              <a:rPr lang="en-ZW" dirty="0" smtClean="0"/>
              <a:t>No such role for the RG in the Constitution</a:t>
            </a:r>
          </a:p>
          <a:p>
            <a:r>
              <a:rPr lang="en-ZW" dirty="0" smtClean="0"/>
              <a:t>GLAA seems to retain the mischief that the Constitution sought to cure</a:t>
            </a:r>
          </a:p>
          <a:p>
            <a:r>
              <a:rPr lang="en-ZW" dirty="0" smtClean="0"/>
              <a:t>Retention of </a:t>
            </a:r>
            <a:r>
              <a:rPr lang="en-ZW" dirty="0"/>
              <a:t>role for the abolished office of the registrar general, </a:t>
            </a:r>
            <a:r>
              <a:rPr lang="en-ZW" dirty="0" smtClean="0"/>
              <a:t>albeit </a:t>
            </a:r>
            <a:r>
              <a:rPr lang="en-ZW" dirty="0"/>
              <a:t>referred to as the former </a:t>
            </a:r>
            <a:r>
              <a:rPr lang="en-ZW" dirty="0" smtClean="0"/>
              <a:t>RGV.</a:t>
            </a:r>
          </a:p>
          <a:p>
            <a:r>
              <a:rPr lang="en-ZW" dirty="0" smtClean="0"/>
              <a:t>RGV back through </a:t>
            </a:r>
            <a:r>
              <a:rPr lang="en-ZW" dirty="0"/>
              <a:t>the </a:t>
            </a:r>
            <a:r>
              <a:rPr lang="en-ZW" dirty="0" smtClean="0"/>
              <a:t>backdoor</a:t>
            </a:r>
          </a:p>
          <a:p>
            <a:r>
              <a:rPr lang="en-ZW" dirty="0" smtClean="0"/>
              <a:t>Its </a:t>
            </a:r>
            <a:r>
              <a:rPr lang="en-ZW" dirty="0"/>
              <a:t>retention even in a qualified role is astounding, given the troubled history of the RGV’s office and the role it has played in overseeing disputed elections in the past decade. </a:t>
            </a:r>
            <a:endParaRPr lang="en-ZW" dirty="0" smtClean="0"/>
          </a:p>
          <a:p>
            <a:r>
              <a:rPr lang="en-ZW" dirty="0"/>
              <a:t>C</a:t>
            </a:r>
            <a:r>
              <a:rPr lang="en-ZW" dirty="0" smtClean="0"/>
              <a:t>rucially </a:t>
            </a:r>
            <a:r>
              <a:rPr lang="en-ZW" dirty="0"/>
              <a:t>the import of the amendment is to bring back institutions that have clearly been made redundant by the constitution. </a:t>
            </a:r>
          </a:p>
        </p:txBody>
      </p:sp>
    </p:spTree>
    <p:extLst>
      <p:ext uri="{BB962C8B-B14F-4D97-AF65-F5344CB8AC3E}">
        <p14:creationId xmlns:p14="http://schemas.microsoft.com/office/powerpoint/2010/main" val="34979640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a:t>ZEC: Sole mandate to conduct elections: Section 239 (cont.)</a:t>
            </a:r>
          </a:p>
        </p:txBody>
      </p:sp>
      <p:sp>
        <p:nvSpPr>
          <p:cNvPr id="3" name="Content Placeholder 2"/>
          <p:cNvSpPr>
            <a:spLocks noGrp="1"/>
          </p:cNvSpPr>
          <p:nvPr>
            <p:ph idx="1"/>
          </p:nvPr>
        </p:nvSpPr>
        <p:spPr/>
        <p:txBody>
          <a:bodyPr/>
          <a:lstStyle/>
          <a:p>
            <a:r>
              <a:rPr lang="en-ZW" dirty="0" smtClean="0"/>
              <a:t>Section 18(4) of the Electoral Act as amended by GLAA is worrying:</a:t>
            </a:r>
          </a:p>
          <a:p>
            <a:r>
              <a:rPr lang="en-ZW" dirty="0" smtClean="0"/>
              <a:t>It provides that, “The </a:t>
            </a:r>
            <a:r>
              <a:rPr lang="en-ZW" dirty="0"/>
              <a:t>Commission and the former RGV…… have a </a:t>
            </a:r>
            <a:r>
              <a:rPr lang="en-ZW" b="1" u="sng" dirty="0"/>
              <a:t>duty to cooperate with each </a:t>
            </a:r>
            <a:r>
              <a:rPr lang="en-ZW" b="1" u="sng" dirty="0" smtClean="0"/>
              <a:t>other</a:t>
            </a:r>
            <a:r>
              <a:rPr lang="en-ZW" dirty="0" smtClean="0"/>
              <a:t> to </a:t>
            </a:r>
            <a:r>
              <a:rPr lang="en-ZW" dirty="0"/>
              <a:t>ensure that their respective databases, as they relate to the eligibility or potential eligibility of voters, are in harmony with each other. </a:t>
            </a:r>
            <a:r>
              <a:rPr lang="en-ZW" dirty="0" smtClean="0"/>
              <a:t>”</a:t>
            </a:r>
          </a:p>
          <a:p>
            <a:r>
              <a:rPr lang="en-ZW" dirty="0" smtClean="0"/>
              <a:t>A </a:t>
            </a:r>
            <a:r>
              <a:rPr lang="en-ZW" dirty="0"/>
              <a:t>constitutionally entrenched </a:t>
            </a:r>
            <a:r>
              <a:rPr lang="en-ZW" dirty="0" smtClean="0"/>
              <a:t>institution is placed </a:t>
            </a:r>
            <a:r>
              <a:rPr lang="en-ZW" dirty="0"/>
              <a:t>at the same level with the office of the Registrar </a:t>
            </a:r>
            <a:r>
              <a:rPr lang="en-ZW" dirty="0" smtClean="0"/>
              <a:t>General and in certain respects, subjected to the authority of the office of the RG</a:t>
            </a:r>
            <a:endParaRPr lang="en-ZW" dirty="0"/>
          </a:p>
        </p:txBody>
      </p:sp>
    </p:spTree>
    <p:extLst>
      <p:ext uri="{BB962C8B-B14F-4D97-AF65-F5344CB8AC3E}">
        <p14:creationId xmlns:p14="http://schemas.microsoft.com/office/powerpoint/2010/main" val="280671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The law should reflect that ZEC has full and sole mandate of election processes</a:t>
            </a:r>
          </a:p>
          <a:p>
            <a:r>
              <a:rPr lang="en-ZW" dirty="0" smtClean="0"/>
              <a:t>Provisions that misalign the constitution and create ambiguities in relation to the office of the RG should be revisited and clearly articulated to spell out roles</a:t>
            </a:r>
          </a:p>
          <a:p>
            <a:r>
              <a:rPr lang="en-ZW" dirty="0" smtClean="0"/>
              <a:t>The RG has no role in election processes</a:t>
            </a:r>
          </a:p>
          <a:p>
            <a:r>
              <a:rPr lang="en-ZW" dirty="0" smtClean="0"/>
              <a:t>ZEC as a constitutional body should not be subjected to authority of any other statutory/subsidiary body</a:t>
            </a:r>
            <a:endParaRPr lang="en-ZW" dirty="0"/>
          </a:p>
        </p:txBody>
      </p:sp>
    </p:spTree>
    <p:extLst>
      <p:ext uri="{BB962C8B-B14F-4D97-AF65-F5344CB8AC3E}">
        <p14:creationId xmlns:p14="http://schemas.microsoft.com/office/powerpoint/2010/main" val="2994709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Right to Vote</a:t>
            </a:r>
            <a:endParaRPr lang="en-ZW" dirty="0"/>
          </a:p>
        </p:txBody>
      </p:sp>
      <p:sp>
        <p:nvSpPr>
          <p:cNvPr id="3" name="Content Placeholder 2"/>
          <p:cNvSpPr>
            <a:spLocks noGrp="1"/>
          </p:cNvSpPr>
          <p:nvPr>
            <p:ph idx="1"/>
          </p:nvPr>
        </p:nvSpPr>
        <p:spPr/>
        <p:txBody>
          <a:bodyPr>
            <a:normAutofit fontScale="92500" lnSpcReduction="10000"/>
          </a:bodyPr>
          <a:lstStyle/>
          <a:p>
            <a:r>
              <a:rPr lang="en-ZW" dirty="0" smtClean="0"/>
              <a:t>Section 67 (1) of Constitution provides that ALL citizens are entitled to political rights including the right to vote in free, fair and regular elections; this does not discriminate between citizens in or outside the country.</a:t>
            </a:r>
          </a:p>
          <a:p>
            <a:r>
              <a:rPr lang="en-ZW" dirty="0" smtClean="0"/>
              <a:t>Section 1(1) of the Fourth Schedule to the Constitution places two qualifications to the right to vote:</a:t>
            </a:r>
          </a:p>
          <a:p>
            <a:pPr marL="0" indent="0">
              <a:buNone/>
            </a:pPr>
            <a:r>
              <a:rPr lang="en-ZW" dirty="0" smtClean="0"/>
              <a:t>a)	Above 18</a:t>
            </a:r>
          </a:p>
          <a:p>
            <a:pPr marL="0" indent="0">
              <a:buNone/>
            </a:pPr>
            <a:r>
              <a:rPr lang="en-ZW" dirty="0" smtClean="0"/>
              <a:t>b)  Zimbabwean citizen</a:t>
            </a:r>
          </a:p>
          <a:p>
            <a:r>
              <a:rPr lang="en-ZW" dirty="0"/>
              <a:t>Section 1(2) </a:t>
            </a:r>
            <a:r>
              <a:rPr lang="en-ZW" dirty="0" smtClean="0"/>
              <a:t>of the 4</a:t>
            </a:r>
            <a:r>
              <a:rPr lang="en-ZW" baseline="30000" dirty="0" smtClean="0"/>
              <a:t>th</a:t>
            </a:r>
            <a:r>
              <a:rPr lang="en-ZW" dirty="0" smtClean="0"/>
              <a:t> Schedule to the Constitution allows </a:t>
            </a:r>
            <a:r>
              <a:rPr lang="en-ZW" dirty="0"/>
              <a:t>for prescription of further requirements through a subsidiary </a:t>
            </a:r>
            <a:r>
              <a:rPr lang="en-ZW" dirty="0" smtClean="0"/>
              <a:t>law, subject </a:t>
            </a:r>
            <a:r>
              <a:rPr lang="en-ZW" dirty="0"/>
              <a:t>to Section 67 ( Political Rights</a:t>
            </a:r>
            <a:r>
              <a:rPr lang="en-ZW" dirty="0" smtClean="0"/>
              <a:t>)</a:t>
            </a:r>
          </a:p>
          <a:p>
            <a:r>
              <a:rPr lang="en-ZW" dirty="0" smtClean="0"/>
              <a:t>Electoral Act does not provide for mechanisms for non-resident Diaspora citizens to register to vote and to cast ballots</a:t>
            </a:r>
          </a:p>
          <a:p>
            <a:endParaRPr lang="en-ZW" dirty="0"/>
          </a:p>
        </p:txBody>
      </p:sp>
    </p:spTree>
    <p:extLst>
      <p:ext uri="{BB962C8B-B14F-4D97-AF65-F5344CB8AC3E}">
        <p14:creationId xmlns:p14="http://schemas.microsoft.com/office/powerpoint/2010/main" val="40039728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Right to vote</a:t>
            </a:r>
            <a:endParaRPr lang="en-ZW" dirty="0"/>
          </a:p>
        </p:txBody>
      </p:sp>
      <p:sp>
        <p:nvSpPr>
          <p:cNvPr id="3" name="Content Placeholder 2"/>
          <p:cNvSpPr>
            <a:spLocks noGrp="1"/>
          </p:cNvSpPr>
          <p:nvPr>
            <p:ph idx="1"/>
          </p:nvPr>
        </p:nvSpPr>
        <p:spPr/>
        <p:txBody>
          <a:bodyPr>
            <a:normAutofit lnSpcReduction="10000"/>
          </a:bodyPr>
          <a:lstStyle/>
          <a:p>
            <a:r>
              <a:rPr lang="en-ZW" dirty="0" smtClean="0"/>
              <a:t>GLAA </a:t>
            </a:r>
            <a:r>
              <a:rPr lang="en-ZW" dirty="0"/>
              <a:t>amends Section 72 of the principal Act and clarifies on who may vote by post. The Act now clearly limits this to the following categories:</a:t>
            </a:r>
          </a:p>
          <a:p>
            <a:r>
              <a:rPr lang="en-ZW" dirty="0"/>
              <a:t>(a) on duty as members of the disciplined office</a:t>
            </a:r>
          </a:p>
          <a:p>
            <a:r>
              <a:rPr lang="en-ZW" dirty="0"/>
              <a:t>(b) On duty as an electoral officer</a:t>
            </a:r>
          </a:p>
          <a:p>
            <a:r>
              <a:rPr lang="en-ZW" dirty="0"/>
              <a:t>(c) On Government duty outside Zimbabwe</a:t>
            </a:r>
          </a:p>
          <a:p>
            <a:r>
              <a:rPr lang="en-ZW" dirty="0"/>
              <a:t>(d) Outside Zimbabwe as the spouse of a person on Government </a:t>
            </a:r>
            <a:r>
              <a:rPr lang="en-ZW" dirty="0" smtClean="0"/>
              <a:t>duty</a:t>
            </a:r>
          </a:p>
          <a:p>
            <a:r>
              <a:rPr lang="en-ZW" dirty="0" smtClean="0"/>
              <a:t>What about the child of the person on duty? What about a Zimbabwean outside but not covered by the four categories?</a:t>
            </a:r>
          </a:p>
          <a:p>
            <a:r>
              <a:rPr lang="en-ZW" dirty="0" smtClean="0"/>
              <a:t>What about </a:t>
            </a:r>
            <a:r>
              <a:rPr lang="en-ZW" dirty="0"/>
              <a:t>the infirm, the elderly and those </a:t>
            </a:r>
            <a:r>
              <a:rPr lang="en-ZW" dirty="0" smtClean="0"/>
              <a:t>incarcerated</a:t>
            </a:r>
            <a:r>
              <a:rPr lang="en-ZW" dirty="0"/>
              <a:t>?</a:t>
            </a:r>
          </a:p>
        </p:txBody>
      </p:sp>
    </p:spTree>
    <p:extLst>
      <p:ext uri="{BB962C8B-B14F-4D97-AF65-F5344CB8AC3E}">
        <p14:creationId xmlns:p14="http://schemas.microsoft.com/office/powerpoint/2010/main" val="3403412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Clarity on Diaspora vote</a:t>
            </a:r>
          </a:p>
          <a:p>
            <a:r>
              <a:rPr lang="en-ZW" dirty="0" smtClean="0"/>
              <a:t>Section 72 of the Act potentially unconstitutional. May require further amendments</a:t>
            </a:r>
            <a:endParaRPr lang="en-ZW" dirty="0"/>
          </a:p>
        </p:txBody>
      </p:sp>
    </p:spTree>
    <p:extLst>
      <p:ext uri="{BB962C8B-B14F-4D97-AF65-F5344CB8AC3E}">
        <p14:creationId xmlns:p14="http://schemas.microsoft.com/office/powerpoint/2010/main" val="8403495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Voter Registration</a:t>
            </a:r>
            <a:endParaRPr lang="en-ZW" dirty="0"/>
          </a:p>
        </p:txBody>
      </p:sp>
      <p:sp>
        <p:nvSpPr>
          <p:cNvPr id="3" name="Content Placeholder 2"/>
          <p:cNvSpPr>
            <a:spLocks noGrp="1"/>
          </p:cNvSpPr>
          <p:nvPr>
            <p:ph idx="1"/>
          </p:nvPr>
        </p:nvSpPr>
        <p:spPr/>
        <p:txBody>
          <a:bodyPr>
            <a:normAutofit/>
          </a:bodyPr>
          <a:lstStyle/>
          <a:p>
            <a:r>
              <a:rPr lang="en-ZW" dirty="0" smtClean="0"/>
              <a:t>Section 239 of Constitution sets out some key functions of ZEC:</a:t>
            </a:r>
          </a:p>
          <a:p>
            <a:r>
              <a:rPr lang="en-ZW" dirty="0" smtClean="0"/>
              <a:t>to register voters; to compile the voters’ rolls and registers; and to ensure the </a:t>
            </a:r>
            <a:r>
              <a:rPr lang="en-ZW" b="1" u="sng" dirty="0" smtClean="0"/>
              <a:t>proper custody </a:t>
            </a:r>
            <a:r>
              <a:rPr lang="en-ZW" dirty="0" smtClean="0"/>
              <a:t>and </a:t>
            </a:r>
            <a:r>
              <a:rPr lang="en-ZW" b="1" u="sng" dirty="0" smtClean="0"/>
              <a:t>maintenance</a:t>
            </a:r>
            <a:r>
              <a:rPr lang="en-ZW" dirty="0" smtClean="0"/>
              <a:t> of voters’ rolls and registers. </a:t>
            </a:r>
          </a:p>
          <a:p>
            <a:r>
              <a:rPr lang="en-ZW" dirty="0" smtClean="0"/>
              <a:t>Electoral Law lags behind in providing for above functions </a:t>
            </a:r>
            <a:r>
              <a:rPr lang="en-ZW" dirty="0"/>
              <a:t> </a:t>
            </a:r>
            <a:r>
              <a:rPr lang="en-ZW" dirty="0" smtClean="0"/>
              <a:t>as it conflates some of these the </a:t>
            </a:r>
            <a:r>
              <a:rPr lang="en-ZW" dirty="0"/>
              <a:t>functions </a:t>
            </a:r>
            <a:r>
              <a:rPr lang="en-ZW" dirty="0" smtClean="0"/>
              <a:t>with the office of </a:t>
            </a:r>
            <a:r>
              <a:rPr lang="en-ZW" dirty="0"/>
              <a:t>the Registrar-General of Voters and his </a:t>
            </a:r>
            <a:r>
              <a:rPr lang="en-ZW" dirty="0" smtClean="0"/>
              <a:t>officials ( e.g. Section 18)</a:t>
            </a:r>
          </a:p>
          <a:p>
            <a:r>
              <a:rPr lang="en-ZW" dirty="0"/>
              <a:t>The shared responsibility where the Registrar-General </a:t>
            </a:r>
            <a:r>
              <a:rPr lang="en-ZW" dirty="0" smtClean="0"/>
              <a:t>in the electoral law may </a:t>
            </a:r>
            <a:r>
              <a:rPr lang="en-ZW" dirty="0"/>
              <a:t>create problems in terms of accountability and independence of the </a:t>
            </a:r>
            <a:r>
              <a:rPr lang="en-ZW" dirty="0" smtClean="0"/>
              <a:t>Commission</a:t>
            </a:r>
          </a:p>
          <a:p>
            <a:r>
              <a:rPr lang="en-ZW" dirty="0" smtClean="0"/>
              <a:t>It is ultra vires the constitution</a:t>
            </a:r>
            <a:endParaRPr lang="en-ZW" dirty="0"/>
          </a:p>
          <a:p>
            <a:endParaRPr lang="en-ZW" dirty="0" smtClean="0"/>
          </a:p>
        </p:txBody>
      </p:sp>
    </p:spTree>
    <p:extLst>
      <p:ext uri="{BB962C8B-B14F-4D97-AF65-F5344CB8AC3E}">
        <p14:creationId xmlns:p14="http://schemas.microsoft.com/office/powerpoint/2010/main" val="3254475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a:t>
            </a:r>
            <a:endParaRPr lang="en-ZW" dirty="0"/>
          </a:p>
        </p:txBody>
      </p:sp>
      <p:sp>
        <p:nvSpPr>
          <p:cNvPr id="3" name="Content Placeholder 2"/>
          <p:cNvSpPr>
            <a:spLocks noGrp="1"/>
          </p:cNvSpPr>
          <p:nvPr>
            <p:ph idx="1"/>
          </p:nvPr>
        </p:nvSpPr>
        <p:spPr/>
        <p:txBody>
          <a:bodyPr>
            <a:normAutofit/>
          </a:bodyPr>
          <a:lstStyle/>
          <a:p>
            <a:r>
              <a:rPr lang="en-ZW" dirty="0" smtClean="0"/>
              <a:t>Section 18 of Electoral Act should unambiguously give ZEC the sole mandate over voter registration, compiling voters’ roll &amp; registers as well as proper custody and maintenance of the voters’ rolls/registers.</a:t>
            </a:r>
          </a:p>
          <a:p>
            <a:r>
              <a:rPr lang="en-ZW" dirty="0" smtClean="0"/>
              <a:t>ZEC must create its own structures nationally and in the provinces and districts for its operations and have its own separate databases pertaining to the Voters' roll</a:t>
            </a:r>
          </a:p>
          <a:p>
            <a:endParaRPr lang="en-ZW" dirty="0"/>
          </a:p>
        </p:txBody>
      </p:sp>
    </p:spTree>
    <p:extLst>
      <p:ext uri="{BB962C8B-B14F-4D97-AF65-F5344CB8AC3E}">
        <p14:creationId xmlns:p14="http://schemas.microsoft.com/office/powerpoint/2010/main" val="21089052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Access to Electoral Information</a:t>
            </a:r>
            <a:endParaRPr lang="en-ZW" dirty="0"/>
          </a:p>
        </p:txBody>
      </p:sp>
      <p:sp>
        <p:nvSpPr>
          <p:cNvPr id="3" name="Content Placeholder 2"/>
          <p:cNvSpPr>
            <a:spLocks noGrp="1"/>
          </p:cNvSpPr>
          <p:nvPr>
            <p:ph idx="1"/>
          </p:nvPr>
        </p:nvSpPr>
        <p:spPr/>
        <p:txBody>
          <a:bodyPr/>
          <a:lstStyle/>
          <a:p>
            <a:r>
              <a:rPr lang="en-ZW" dirty="0" smtClean="0"/>
              <a:t>Section 155(1)(d) of Constitution provides that all political parties and candidates in an election have reasonable access to all material and information necessary for effective participation;</a:t>
            </a:r>
          </a:p>
          <a:p>
            <a:r>
              <a:rPr lang="en-ZW" dirty="0" smtClean="0"/>
              <a:t>2013 experience showed marked non-compliance with this provision; </a:t>
            </a:r>
          </a:p>
          <a:p>
            <a:r>
              <a:rPr lang="en-ZW" dirty="0" smtClean="0"/>
              <a:t>no stakeholders had access to the electronic version of voters’ roll and printed copy only availed two days before polling.</a:t>
            </a:r>
          </a:p>
          <a:p>
            <a:r>
              <a:rPr lang="en-ZW" dirty="0"/>
              <a:t>MDC v. ZEC and the broken machine of the </a:t>
            </a:r>
            <a:r>
              <a:rPr lang="en-ZW" dirty="0" smtClean="0"/>
              <a:t>RGV</a:t>
            </a:r>
          </a:p>
          <a:p>
            <a:r>
              <a:rPr lang="en-ZW" dirty="0"/>
              <a:t>Failure to avail necessary information undermines the validity and legitimacy of the elections</a:t>
            </a:r>
          </a:p>
          <a:p>
            <a:endParaRPr lang="en-ZW" dirty="0"/>
          </a:p>
          <a:p>
            <a:endParaRPr lang="en-ZW" dirty="0"/>
          </a:p>
        </p:txBody>
      </p:sp>
    </p:spTree>
    <p:extLst>
      <p:ext uri="{BB962C8B-B14F-4D97-AF65-F5344CB8AC3E}">
        <p14:creationId xmlns:p14="http://schemas.microsoft.com/office/powerpoint/2010/main" val="3349120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Electoral Law must have clarity on provisions setting out measures to ensure access to voters information in accordance with Section 155 of the Constitution</a:t>
            </a:r>
          </a:p>
          <a:p>
            <a:r>
              <a:rPr lang="en-ZW" dirty="0" smtClean="0"/>
              <a:t>Need for Clear provisions on  consequences and remedies against failure to provide the voters roll when requested by interested parties in terms of the law.</a:t>
            </a:r>
          </a:p>
        </p:txBody>
      </p:sp>
    </p:spTree>
    <p:extLst>
      <p:ext uri="{BB962C8B-B14F-4D97-AF65-F5344CB8AC3E}">
        <p14:creationId xmlns:p14="http://schemas.microsoft.com/office/powerpoint/2010/main" val="612232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828836"/>
            <a:ext cx="6096000" cy="3416320"/>
          </a:xfrm>
          <a:prstGeom prst="rect">
            <a:avLst/>
          </a:prstGeom>
        </p:spPr>
        <p:txBody>
          <a:bodyPr>
            <a:spAutoFit/>
          </a:bodyPr>
          <a:lstStyle/>
          <a:p>
            <a:pPr algn="ctr">
              <a:lnSpc>
                <a:spcPct val="150000"/>
              </a:lnSpc>
            </a:pPr>
            <a:r>
              <a:rPr lang="en-ZW" sz="3600" dirty="0" smtClean="0"/>
              <a:t>Constitutionalism </a:t>
            </a:r>
            <a:r>
              <a:rPr lang="en-ZW" sz="3600" dirty="0"/>
              <a:t>and Legal framework of election in Zimbabwe Identifying key gaps. </a:t>
            </a:r>
          </a:p>
        </p:txBody>
      </p:sp>
    </p:spTree>
    <p:extLst>
      <p:ext uri="{BB962C8B-B14F-4D97-AF65-F5344CB8AC3E}">
        <p14:creationId xmlns:p14="http://schemas.microsoft.com/office/powerpoint/2010/main" val="7827093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The Biometric conundrum</a:t>
            </a:r>
            <a:endParaRPr lang="en-ZW" dirty="0"/>
          </a:p>
        </p:txBody>
      </p:sp>
      <p:sp>
        <p:nvSpPr>
          <p:cNvPr id="3" name="Content Placeholder 2"/>
          <p:cNvSpPr>
            <a:spLocks noGrp="1"/>
          </p:cNvSpPr>
          <p:nvPr>
            <p:ph idx="1"/>
          </p:nvPr>
        </p:nvSpPr>
        <p:spPr/>
        <p:txBody>
          <a:bodyPr>
            <a:normAutofit/>
          </a:bodyPr>
          <a:lstStyle/>
          <a:p>
            <a:r>
              <a:rPr lang="en-ZW" dirty="0"/>
              <a:t>Presently, there is no biometric voter </a:t>
            </a:r>
            <a:r>
              <a:rPr lang="en-ZW" dirty="0" smtClean="0"/>
              <a:t>registration (BVR) </a:t>
            </a:r>
            <a:r>
              <a:rPr lang="en-ZW" dirty="0"/>
              <a:t>leading to a biometric voters’ roll and biometric voting; </a:t>
            </a:r>
            <a:endParaRPr lang="en-ZW" dirty="0" smtClean="0"/>
          </a:p>
          <a:p>
            <a:r>
              <a:rPr lang="en-ZW" dirty="0" smtClean="0"/>
              <a:t>BVR </a:t>
            </a:r>
            <a:r>
              <a:rPr lang="en-ZW" dirty="0"/>
              <a:t>has been credited in other African countries (recently in Nigeria) for enhancing the effectiveness, accuracy and efficiency of a voting process. </a:t>
            </a:r>
            <a:endParaRPr lang="en-ZW" dirty="0" smtClean="0"/>
          </a:p>
          <a:p>
            <a:r>
              <a:rPr lang="en-ZW" dirty="0" smtClean="0"/>
              <a:t>ZEC has indicated that it is at advanced stages of implementing BVR</a:t>
            </a:r>
          </a:p>
          <a:p>
            <a:r>
              <a:rPr lang="en-ZW" dirty="0" smtClean="0"/>
              <a:t>Currently no regulations on its operationalisation</a:t>
            </a:r>
          </a:p>
          <a:p>
            <a:endParaRPr lang="en-ZW" dirty="0"/>
          </a:p>
          <a:p>
            <a:endParaRPr lang="en-ZW" dirty="0"/>
          </a:p>
        </p:txBody>
      </p:sp>
    </p:spTree>
    <p:extLst>
      <p:ext uri="{BB962C8B-B14F-4D97-AF65-F5344CB8AC3E}">
        <p14:creationId xmlns:p14="http://schemas.microsoft.com/office/powerpoint/2010/main" val="13658800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endParaRPr lang="en-ZW" dirty="0" smtClean="0"/>
          </a:p>
          <a:p>
            <a:r>
              <a:rPr lang="en-ZW" dirty="0" smtClean="0"/>
              <a:t>Need </a:t>
            </a:r>
            <a:r>
              <a:rPr lang="en-ZW" dirty="0"/>
              <a:t>for </a:t>
            </a:r>
            <a:r>
              <a:rPr lang="en-ZW" dirty="0" smtClean="0"/>
              <a:t>regulations </a:t>
            </a:r>
            <a:r>
              <a:rPr lang="en-ZW" dirty="0"/>
              <a:t>that clearly articulate how the </a:t>
            </a:r>
            <a:r>
              <a:rPr lang="en-ZW" dirty="0" smtClean="0"/>
              <a:t>(BVR) </a:t>
            </a:r>
            <a:r>
              <a:rPr lang="en-ZW" dirty="0"/>
              <a:t>system will be rolled out </a:t>
            </a:r>
          </a:p>
          <a:p>
            <a:r>
              <a:rPr lang="en-ZW" dirty="0"/>
              <a:t>Massive </a:t>
            </a:r>
            <a:r>
              <a:rPr lang="en-ZW" dirty="0" smtClean="0"/>
              <a:t>voter education campaign on its use</a:t>
            </a:r>
          </a:p>
          <a:p>
            <a:r>
              <a:rPr lang="en-ZW" dirty="0" smtClean="0"/>
              <a:t>Resourcing of the BVR system</a:t>
            </a:r>
          </a:p>
          <a:p>
            <a:r>
              <a:rPr lang="en-ZW" dirty="0" smtClean="0"/>
              <a:t>Timely roll out of BVR</a:t>
            </a:r>
          </a:p>
          <a:p>
            <a:endParaRPr lang="en-ZW" dirty="0"/>
          </a:p>
          <a:p>
            <a:endParaRPr lang="en-ZW" dirty="0"/>
          </a:p>
        </p:txBody>
      </p:sp>
    </p:spTree>
    <p:extLst>
      <p:ext uri="{BB962C8B-B14F-4D97-AF65-F5344CB8AC3E}">
        <p14:creationId xmlns:p14="http://schemas.microsoft.com/office/powerpoint/2010/main" val="15233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Minister’s role in electoral processes tantamount to interference</a:t>
            </a:r>
            <a:endParaRPr lang="en-ZW" dirty="0"/>
          </a:p>
        </p:txBody>
      </p:sp>
      <p:sp>
        <p:nvSpPr>
          <p:cNvPr id="3" name="Content Placeholder 2"/>
          <p:cNvSpPr>
            <a:spLocks noGrp="1"/>
          </p:cNvSpPr>
          <p:nvPr>
            <p:ph idx="1"/>
          </p:nvPr>
        </p:nvSpPr>
        <p:spPr/>
        <p:txBody>
          <a:bodyPr>
            <a:normAutofit fontScale="92500" lnSpcReduction="10000"/>
          </a:bodyPr>
          <a:lstStyle/>
          <a:p>
            <a:r>
              <a:rPr lang="en-ZW" dirty="0" smtClean="0"/>
              <a:t>GLAA introduces a new </a:t>
            </a:r>
            <a:r>
              <a:rPr lang="en-ZW" dirty="0"/>
              <a:t>section 18(5) of the Electoral </a:t>
            </a:r>
            <a:r>
              <a:rPr lang="en-ZW" dirty="0" smtClean="0"/>
              <a:t>Act that </a:t>
            </a:r>
            <a:r>
              <a:rPr lang="en-ZW" dirty="0"/>
              <a:t>gives the Minister power to make regulations, after consultation with the Commission and the former Registrar-General of Voters, </a:t>
            </a:r>
            <a:endParaRPr lang="en-ZW" dirty="0" smtClean="0"/>
          </a:p>
          <a:p>
            <a:r>
              <a:rPr lang="en-ZW" dirty="0" smtClean="0"/>
              <a:t>The </a:t>
            </a:r>
            <a:r>
              <a:rPr lang="en-ZW" dirty="0"/>
              <a:t>regulations may provide for the following:</a:t>
            </a:r>
          </a:p>
          <a:p>
            <a:r>
              <a:rPr lang="en-ZW" dirty="0"/>
              <a:t>(a) the manner of dealing with any confidential </a:t>
            </a:r>
            <a:r>
              <a:rPr lang="en-ZW" dirty="0" smtClean="0"/>
              <a:t>information in </a:t>
            </a:r>
            <a:r>
              <a:rPr lang="en-ZW" dirty="0"/>
              <a:t>the custody of the former Registrar-General of </a:t>
            </a:r>
            <a:r>
              <a:rPr lang="en-ZW" dirty="0" smtClean="0"/>
              <a:t>Voters and </a:t>
            </a:r>
            <a:r>
              <a:rPr lang="en-ZW" dirty="0"/>
              <a:t>the conditions under which it may be shared with </a:t>
            </a:r>
            <a:r>
              <a:rPr lang="en-ZW" dirty="0" smtClean="0"/>
              <a:t>the Commission</a:t>
            </a:r>
            <a:r>
              <a:rPr lang="en-ZW" dirty="0"/>
              <a:t>; and</a:t>
            </a:r>
          </a:p>
          <a:p>
            <a:r>
              <a:rPr lang="en-ZW" dirty="0"/>
              <a:t>(b) the resolution of any discrepancies between the records of the former Registrar-General of Voters and those of </a:t>
            </a:r>
            <a:r>
              <a:rPr lang="en-ZW" dirty="0" smtClean="0"/>
              <a:t>the Commission</a:t>
            </a:r>
            <a:r>
              <a:rPr lang="en-ZW" dirty="0"/>
              <a:t>; and</a:t>
            </a:r>
          </a:p>
          <a:p>
            <a:r>
              <a:rPr lang="en-ZW" dirty="0"/>
              <a:t>(c) the resolution of any disputes whatsoever that may </a:t>
            </a:r>
            <a:r>
              <a:rPr lang="en-ZW" dirty="0" smtClean="0"/>
              <a:t>arise between </a:t>
            </a:r>
            <a:r>
              <a:rPr lang="en-ZW" dirty="0"/>
              <a:t>the Commission and the former </a:t>
            </a:r>
            <a:r>
              <a:rPr lang="en-ZW" dirty="0" smtClean="0"/>
              <a:t>Registrar-General of </a:t>
            </a:r>
            <a:r>
              <a:rPr lang="en-ZW" dirty="0"/>
              <a:t>Voters; and</a:t>
            </a:r>
          </a:p>
          <a:p>
            <a:r>
              <a:rPr lang="en-ZW" dirty="0"/>
              <a:t>(d) Mandatory automatic and electronic voter registration.</a:t>
            </a:r>
          </a:p>
        </p:txBody>
      </p:sp>
    </p:spTree>
    <p:extLst>
      <p:ext uri="{BB962C8B-B14F-4D97-AF65-F5344CB8AC3E}">
        <p14:creationId xmlns:p14="http://schemas.microsoft.com/office/powerpoint/2010/main" val="18540780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a:t>Minister’s role in electoral processes tantamount to interference</a:t>
            </a:r>
          </a:p>
        </p:txBody>
      </p:sp>
      <p:sp>
        <p:nvSpPr>
          <p:cNvPr id="3" name="Content Placeholder 2"/>
          <p:cNvSpPr>
            <a:spLocks noGrp="1"/>
          </p:cNvSpPr>
          <p:nvPr>
            <p:ph idx="1"/>
          </p:nvPr>
        </p:nvSpPr>
        <p:spPr/>
        <p:txBody>
          <a:bodyPr>
            <a:normAutofit fontScale="92500" lnSpcReduction="20000"/>
          </a:bodyPr>
          <a:lstStyle/>
          <a:p>
            <a:r>
              <a:rPr lang="en-ZW" dirty="0"/>
              <a:t>Firstly such an intrusive power into information regarding the voters rolls amounts to interference with the mandate of a constitutionally mandated body. </a:t>
            </a:r>
            <a:endParaRPr lang="en-ZW" dirty="0" smtClean="0"/>
          </a:p>
          <a:p>
            <a:r>
              <a:rPr lang="en-ZW" dirty="0" smtClean="0"/>
              <a:t>These </a:t>
            </a:r>
            <a:r>
              <a:rPr lang="en-ZW" dirty="0"/>
              <a:t>powers are not supported by any constitutional </a:t>
            </a:r>
            <a:r>
              <a:rPr lang="en-ZW" dirty="0" smtClean="0"/>
              <a:t>provision</a:t>
            </a:r>
          </a:p>
          <a:p>
            <a:r>
              <a:rPr lang="en-ZW" dirty="0" smtClean="0"/>
              <a:t>Secondly</a:t>
            </a:r>
            <a:r>
              <a:rPr lang="en-ZW" dirty="0"/>
              <a:t>, from the reading of the provision the minister is given a free reign to come up with the regulations without taking into consideration </a:t>
            </a:r>
            <a:r>
              <a:rPr lang="en-ZW" dirty="0" smtClean="0"/>
              <a:t>views </a:t>
            </a:r>
            <a:r>
              <a:rPr lang="en-ZW" dirty="0"/>
              <a:t>of the Commission, as confirmed by the use of the words, “after consultation.” </a:t>
            </a:r>
            <a:endParaRPr lang="en-ZW" dirty="0" smtClean="0"/>
          </a:p>
          <a:p>
            <a:r>
              <a:rPr lang="en-ZW" dirty="0" smtClean="0"/>
              <a:t>This </a:t>
            </a:r>
            <a:r>
              <a:rPr lang="en-ZW" dirty="0"/>
              <a:t>is bizarre considering that the regulations may affect the operations of ZEC, which is supposed to be an independent, impartial body. </a:t>
            </a:r>
            <a:endParaRPr lang="en-ZW" dirty="0" smtClean="0"/>
          </a:p>
          <a:p>
            <a:r>
              <a:rPr lang="en-ZW" dirty="0" smtClean="0"/>
              <a:t>The </a:t>
            </a:r>
            <a:r>
              <a:rPr lang="en-ZW" dirty="0"/>
              <a:t>minister is </a:t>
            </a:r>
            <a:r>
              <a:rPr lang="en-ZW" dirty="0" smtClean="0"/>
              <a:t>not: He </a:t>
            </a:r>
            <a:r>
              <a:rPr lang="en-ZW" dirty="0"/>
              <a:t>is invariably a political contestant during an election period. </a:t>
            </a:r>
            <a:endParaRPr lang="en-ZW" dirty="0" smtClean="0"/>
          </a:p>
          <a:p>
            <a:r>
              <a:rPr lang="en-ZW" dirty="0" smtClean="0"/>
              <a:t>The </a:t>
            </a:r>
            <a:r>
              <a:rPr lang="en-ZW" dirty="0"/>
              <a:t>Act cannot introduce provisions that potentially undermine the independence, impartiality and effectiveness of the Commission</a:t>
            </a:r>
          </a:p>
        </p:txBody>
      </p:sp>
    </p:spTree>
    <p:extLst>
      <p:ext uri="{BB962C8B-B14F-4D97-AF65-F5344CB8AC3E}">
        <p14:creationId xmlns:p14="http://schemas.microsoft.com/office/powerpoint/2010/main" val="2649341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a:t>Minister’s role in electoral processes tantamount to interference</a:t>
            </a:r>
          </a:p>
        </p:txBody>
      </p:sp>
      <p:sp>
        <p:nvSpPr>
          <p:cNvPr id="3" name="Content Placeholder 2"/>
          <p:cNvSpPr>
            <a:spLocks noGrp="1"/>
          </p:cNvSpPr>
          <p:nvPr>
            <p:ph idx="1"/>
          </p:nvPr>
        </p:nvSpPr>
        <p:spPr/>
        <p:txBody>
          <a:bodyPr/>
          <a:lstStyle/>
          <a:p>
            <a:r>
              <a:rPr lang="en-ZW" dirty="0"/>
              <a:t>Thirdly the retention of the role of the RGV is </a:t>
            </a:r>
            <a:r>
              <a:rPr lang="en-ZW" dirty="0" smtClean="0"/>
              <a:t>worrying pitted in a match against the Commission with the Minister as the umpire.</a:t>
            </a:r>
          </a:p>
          <a:p>
            <a:r>
              <a:rPr lang="en-ZW" dirty="0" smtClean="0"/>
              <a:t>This is objectionable to the extent it is inconsistent with the Constitution.</a:t>
            </a:r>
          </a:p>
          <a:p>
            <a:r>
              <a:rPr lang="en-ZW" dirty="0" smtClean="0"/>
              <a:t> </a:t>
            </a:r>
            <a:r>
              <a:rPr lang="en-ZW" dirty="0"/>
              <a:t>As already pointed out above, there is no place for the RGV under the current constitutional dispensation</a:t>
            </a:r>
          </a:p>
          <a:p>
            <a:endParaRPr lang="en-ZW" dirty="0"/>
          </a:p>
        </p:txBody>
      </p:sp>
    </p:spTree>
    <p:extLst>
      <p:ext uri="{BB962C8B-B14F-4D97-AF65-F5344CB8AC3E}">
        <p14:creationId xmlns:p14="http://schemas.microsoft.com/office/powerpoint/2010/main" val="16791980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a:t>The minister and the RGV should have no role in the management of elections. </a:t>
            </a:r>
            <a:endParaRPr lang="en-ZW" dirty="0" smtClean="0"/>
          </a:p>
          <a:p>
            <a:r>
              <a:rPr lang="en-ZW" dirty="0" smtClean="0"/>
              <a:t>Amendments to the Act should be brought and the minister should be stripped of any powers to legislate in election processes as an interested party</a:t>
            </a:r>
          </a:p>
          <a:p>
            <a:r>
              <a:rPr lang="en-ZW" dirty="0" smtClean="0"/>
              <a:t>What </a:t>
            </a:r>
            <a:r>
              <a:rPr lang="en-ZW" dirty="0"/>
              <a:t>would be sensible and in accordance with the law, is to give the law-making powers, in terms of regulations and rules, to ZEC itself as the only constitutionally mandated body to conduct elections</a:t>
            </a:r>
          </a:p>
          <a:p>
            <a:endParaRPr lang="en-ZW" dirty="0"/>
          </a:p>
        </p:txBody>
      </p:sp>
    </p:spTree>
    <p:extLst>
      <p:ext uri="{BB962C8B-B14F-4D97-AF65-F5344CB8AC3E}">
        <p14:creationId xmlns:p14="http://schemas.microsoft.com/office/powerpoint/2010/main" val="27347554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ZEC and Voter registration</a:t>
            </a:r>
            <a:endParaRPr lang="en-ZW" dirty="0"/>
          </a:p>
        </p:txBody>
      </p:sp>
      <p:sp>
        <p:nvSpPr>
          <p:cNvPr id="3" name="Content Placeholder 2"/>
          <p:cNvSpPr>
            <a:spLocks noGrp="1"/>
          </p:cNvSpPr>
          <p:nvPr>
            <p:ph idx="1"/>
          </p:nvPr>
        </p:nvSpPr>
        <p:spPr/>
        <p:txBody>
          <a:bodyPr>
            <a:normAutofit fontScale="92500" lnSpcReduction="10000"/>
          </a:bodyPr>
          <a:lstStyle/>
          <a:p>
            <a:r>
              <a:rPr lang="en-ZW" dirty="0" smtClean="0"/>
              <a:t>GLAA introduces a new </a:t>
            </a:r>
            <a:r>
              <a:rPr lang="en-ZW" dirty="0"/>
              <a:t>section 19 </a:t>
            </a:r>
            <a:r>
              <a:rPr lang="en-ZW" dirty="0" smtClean="0"/>
              <a:t>to </a:t>
            </a:r>
            <a:r>
              <a:rPr lang="en-ZW" dirty="0"/>
              <a:t>the Principal Act </a:t>
            </a:r>
            <a:r>
              <a:rPr lang="en-ZW" dirty="0" smtClean="0"/>
              <a:t>that clearly </a:t>
            </a:r>
            <a:r>
              <a:rPr lang="en-ZW" dirty="0"/>
              <a:t>spells out that voter registration shall be conducted by the Commission through its voter registration officers </a:t>
            </a:r>
            <a:endParaRPr lang="en-ZW" dirty="0" smtClean="0"/>
          </a:p>
          <a:p>
            <a:r>
              <a:rPr lang="en-ZW" dirty="0" smtClean="0"/>
              <a:t>The officers can be employees </a:t>
            </a:r>
            <a:r>
              <a:rPr lang="en-ZW" dirty="0"/>
              <a:t>of the Commission and who may be appointed to this office conjunctively with any other office as an electoral officer) or </a:t>
            </a:r>
            <a:endParaRPr lang="en-ZW" dirty="0" smtClean="0"/>
          </a:p>
          <a:p>
            <a:r>
              <a:rPr lang="en-ZW" dirty="0" smtClean="0"/>
              <a:t>any </a:t>
            </a:r>
            <a:r>
              <a:rPr lang="en-ZW" dirty="0"/>
              <a:t>persons whom the Commission may from time to time appoint to assist in voter registration</a:t>
            </a:r>
            <a:r>
              <a:rPr lang="en-ZW" dirty="0" smtClean="0"/>
              <a:t>.</a:t>
            </a:r>
          </a:p>
          <a:p>
            <a:r>
              <a:rPr lang="en-ZW" dirty="0" smtClean="0"/>
              <a:t>This to some extent </a:t>
            </a:r>
            <a:r>
              <a:rPr lang="en-ZW" dirty="0"/>
              <a:t>reflects the letter and spirit of Section 239 of the Constitution as it makes it clear that voters’ registration is to be Conducted by the Commission through its voter registration officers. </a:t>
            </a:r>
          </a:p>
          <a:p>
            <a:r>
              <a:rPr lang="en-ZW" dirty="0" smtClean="0"/>
              <a:t>The </a:t>
            </a:r>
            <a:r>
              <a:rPr lang="en-ZW" dirty="0"/>
              <a:t>concern here is that the provision allows for the Commission to, ‘appoint persons from time to time to assist in voter </a:t>
            </a:r>
            <a:r>
              <a:rPr lang="en-ZW" dirty="0" smtClean="0"/>
              <a:t>registration’</a:t>
            </a:r>
            <a:endParaRPr lang="en-ZW" dirty="0"/>
          </a:p>
        </p:txBody>
      </p:sp>
    </p:spTree>
    <p:extLst>
      <p:ext uri="{BB962C8B-B14F-4D97-AF65-F5344CB8AC3E}">
        <p14:creationId xmlns:p14="http://schemas.microsoft.com/office/powerpoint/2010/main" val="37667389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a:t>It may have been desirable to indicate certain requirements for such persons in order to ensure that they are persons who can impartially discharge such duties to the threshold set by the </a:t>
            </a:r>
            <a:r>
              <a:rPr lang="en-ZW" dirty="0" smtClean="0"/>
              <a:t>Constitution.</a:t>
            </a:r>
          </a:p>
          <a:p>
            <a:r>
              <a:rPr lang="en-ZW" dirty="0" smtClean="0"/>
              <a:t>For </a:t>
            </a:r>
            <a:r>
              <a:rPr lang="en-ZW" dirty="0"/>
              <a:t>example it would be undesirable to appoint persons who are in the security </a:t>
            </a:r>
            <a:r>
              <a:rPr lang="en-ZW" dirty="0" smtClean="0"/>
              <a:t>sector</a:t>
            </a:r>
          </a:p>
          <a:p>
            <a:r>
              <a:rPr lang="en-ZW" dirty="0" smtClean="0"/>
              <a:t>The often repeated problem of ZEC staff has to be decisively dealt with.</a:t>
            </a:r>
            <a:endParaRPr lang="en-ZW" dirty="0"/>
          </a:p>
        </p:txBody>
      </p:sp>
    </p:spTree>
    <p:extLst>
      <p:ext uri="{BB962C8B-B14F-4D97-AF65-F5344CB8AC3E}">
        <p14:creationId xmlns:p14="http://schemas.microsoft.com/office/powerpoint/2010/main" val="4911771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W" dirty="0" smtClean="0"/>
              <a:t>Boundary Delimitation</a:t>
            </a:r>
            <a:br>
              <a:rPr lang="en-ZW" dirty="0" smtClean="0"/>
            </a:br>
            <a:endParaRPr lang="en-ZW" dirty="0"/>
          </a:p>
        </p:txBody>
      </p:sp>
      <p:sp>
        <p:nvSpPr>
          <p:cNvPr id="3" name="Content Placeholder 2"/>
          <p:cNvSpPr>
            <a:spLocks noGrp="1"/>
          </p:cNvSpPr>
          <p:nvPr>
            <p:ph idx="1"/>
          </p:nvPr>
        </p:nvSpPr>
        <p:spPr/>
        <p:txBody>
          <a:bodyPr/>
          <a:lstStyle/>
          <a:p>
            <a:r>
              <a:rPr lang="en-ZW" dirty="0" smtClean="0"/>
              <a:t>Section 157 of the Constitution provides for delimitation of electoral boundaries every ten years soon after a national population census. This function is bestowed upon ZEC;</a:t>
            </a:r>
          </a:p>
          <a:p>
            <a:r>
              <a:rPr lang="en-ZW" dirty="0" smtClean="0"/>
              <a:t>Last delimitation was done by the Delimitation Commission in 2007,</a:t>
            </a:r>
          </a:p>
          <a:p>
            <a:r>
              <a:rPr lang="en-ZW" dirty="0" smtClean="0"/>
              <a:t>the last population census was in 2012 but no delimitation done since then </a:t>
            </a:r>
            <a:endParaRPr lang="en-ZW" dirty="0"/>
          </a:p>
          <a:p>
            <a:r>
              <a:rPr lang="en-ZW" dirty="0" smtClean="0"/>
              <a:t>2013 elections used 2007 boundaries</a:t>
            </a:r>
          </a:p>
          <a:p>
            <a:endParaRPr lang="en-ZW" dirty="0"/>
          </a:p>
        </p:txBody>
      </p:sp>
    </p:spTree>
    <p:extLst>
      <p:ext uri="{BB962C8B-B14F-4D97-AF65-F5344CB8AC3E}">
        <p14:creationId xmlns:p14="http://schemas.microsoft.com/office/powerpoint/2010/main" val="3786997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It is imperative for ZEC to carry out electoral boundary delimitation before the 2018 elections</a:t>
            </a:r>
          </a:p>
          <a:p>
            <a:r>
              <a:rPr lang="en-ZW" dirty="0" smtClean="0"/>
              <a:t>Important that delimitation exercises be done as per the Constitution i.e. soon after the population census. </a:t>
            </a:r>
          </a:p>
          <a:p>
            <a:endParaRPr lang="en-ZW" dirty="0"/>
          </a:p>
        </p:txBody>
      </p:sp>
    </p:spTree>
    <p:extLst>
      <p:ext uri="{BB962C8B-B14F-4D97-AF65-F5344CB8AC3E}">
        <p14:creationId xmlns:p14="http://schemas.microsoft.com/office/powerpoint/2010/main" val="4194769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Ice- Breaking reflection</a:t>
            </a:r>
            <a:endParaRPr lang="en-ZW" dirty="0"/>
          </a:p>
        </p:txBody>
      </p:sp>
      <p:sp>
        <p:nvSpPr>
          <p:cNvPr id="3" name="Content Placeholder 2"/>
          <p:cNvSpPr>
            <a:spLocks noGrp="1"/>
          </p:cNvSpPr>
          <p:nvPr>
            <p:ph idx="1"/>
          </p:nvPr>
        </p:nvSpPr>
        <p:spPr/>
        <p:txBody>
          <a:bodyPr/>
          <a:lstStyle/>
          <a:p>
            <a:r>
              <a:rPr lang="en-ZW" dirty="0"/>
              <a:t>D</a:t>
            </a:r>
            <a:r>
              <a:rPr lang="en-ZW" dirty="0" smtClean="0"/>
              <a:t>emocracy </a:t>
            </a:r>
            <a:r>
              <a:rPr lang="en-ZW" dirty="0"/>
              <a:t>without credible, free and fair elections is implausible.  To date, no acceptable substitute to elections has been found to express popular choice. In other words, popular legitimacy to rule flows from the ballot box rather than the barrel of a gun. Elections are the building blocks of </a:t>
            </a:r>
            <a:r>
              <a:rPr lang="en-ZW" dirty="0" smtClean="0"/>
              <a:t>democracy </a:t>
            </a:r>
            <a:r>
              <a:rPr lang="en-ZW" dirty="0"/>
              <a:t>but to serve that salutary purpose, they have to be both </a:t>
            </a:r>
            <a:r>
              <a:rPr lang="en-ZW" b="1" u="sng" dirty="0" smtClean="0"/>
              <a:t>substantively</a:t>
            </a:r>
            <a:r>
              <a:rPr lang="en-ZW" dirty="0" smtClean="0"/>
              <a:t> free </a:t>
            </a:r>
            <a:r>
              <a:rPr lang="en-ZW" dirty="0"/>
              <a:t>and </a:t>
            </a:r>
            <a:r>
              <a:rPr lang="en-ZW" b="1" u="sng" dirty="0"/>
              <a:t>procedurally</a:t>
            </a:r>
            <a:r>
              <a:rPr lang="en-ZW" dirty="0"/>
              <a:t> fair (Bratton, 2014, 183). </a:t>
            </a:r>
            <a:endParaRPr lang="en-ZW" dirty="0" smtClean="0"/>
          </a:p>
          <a:p>
            <a:pPr marL="0" indent="0">
              <a:buNone/>
            </a:pPr>
            <a:endParaRPr lang="en-ZW" dirty="0"/>
          </a:p>
        </p:txBody>
      </p:sp>
    </p:spTree>
    <p:extLst>
      <p:ext uri="{BB962C8B-B14F-4D97-AF65-F5344CB8AC3E}">
        <p14:creationId xmlns:p14="http://schemas.microsoft.com/office/powerpoint/2010/main" val="5146315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Code of Conduct for elections</a:t>
            </a:r>
            <a:endParaRPr lang="en-ZW" dirty="0"/>
          </a:p>
        </p:txBody>
      </p:sp>
      <p:sp>
        <p:nvSpPr>
          <p:cNvPr id="3" name="Content Placeholder 2"/>
          <p:cNvSpPr>
            <a:spLocks noGrp="1"/>
          </p:cNvSpPr>
          <p:nvPr>
            <p:ph idx="1"/>
          </p:nvPr>
        </p:nvSpPr>
        <p:spPr/>
        <p:txBody>
          <a:bodyPr/>
          <a:lstStyle/>
          <a:p>
            <a:r>
              <a:rPr lang="en-ZW" dirty="0" smtClean="0"/>
              <a:t>The Electoral Law provides for a Code of Conduct for political parties, candidates, and other persons participating in elections and referendums; First &amp; Fourth Schedule of the Act</a:t>
            </a:r>
          </a:p>
          <a:p>
            <a:r>
              <a:rPr lang="en-ZW" dirty="0" smtClean="0"/>
              <a:t>The law also provides for Multi-Party Liaison Committees (MPLCs) to enforce Code of Conduct and assist ZEC in managing inter-party conflict. ( Part XXIA) of the Act</a:t>
            </a:r>
          </a:p>
          <a:p>
            <a:r>
              <a:rPr lang="en-ZW" dirty="0" smtClean="0"/>
              <a:t>Constitution also codifies several rules regarding the non-partisan role of institutions involved in running elections;(Section 155 &amp; 156 of the Constitution)</a:t>
            </a:r>
          </a:p>
          <a:p>
            <a:r>
              <a:rPr lang="en-ZW" dirty="0" smtClean="0"/>
              <a:t>Code of Conduct normally exists but is not seriously observed and no penalties for non-compliance.</a:t>
            </a:r>
          </a:p>
          <a:p>
            <a:endParaRPr lang="en-ZW" dirty="0"/>
          </a:p>
        </p:txBody>
      </p:sp>
    </p:spTree>
    <p:extLst>
      <p:ext uri="{BB962C8B-B14F-4D97-AF65-F5344CB8AC3E}">
        <p14:creationId xmlns:p14="http://schemas.microsoft.com/office/powerpoint/2010/main" val="40769096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Need to bridge the implementation gap between the law and practice e.g. Code of Conduct exists but not seriously observed and no penalties for non-compliance.</a:t>
            </a:r>
          </a:p>
          <a:p>
            <a:r>
              <a:rPr lang="en-ZW" dirty="0" smtClean="0"/>
              <a:t>MPLCs are sometimes set up but have no teeth and are hardly effective.</a:t>
            </a:r>
          </a:p>
          <a:p>
            <a:r>
              <a:rPr lang="en-ZW" dirty="0" smtClean="0"/>
              <a:t>These are useful non-judicial platforms that could be effectively utilised by political parties if there is a consensus, to ensure an election is held in harmony </a:t>
            </a:r>
          </a:p>
          <a:p>
            <a:endParaRPr lang="en-ZW" dirty="0"/>
          </a:p>
        </p:txBody>
      </p:sp>
    </p:spTree>
    <p:extLst>
      <p:ext uri="{BB962C8B-B14F-4D97-AF65-F5344CB8AC3E}">
        <p14:creationId xmlns:p14="http://schemas.microsoft.com/office/powerpoint/2010/main" val="24849623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Filling proportional representation seats</a:t>
            </a:r>
            <a:endParaRPr lang="en-ZW" dirty="0"/>
          </a:p>
        </p:txBody>
      </p:sp>
      <p:sp>
        <p:nvSpPr>
          <p:cNvPr id="3" name="Content Placeholder 2"/>
          <p:cNvSpPr>
            <a:spLocks noGrp="1"/>
          </p:cNvSpPr>
          <p:nvPr>
            <p:ph idx="1"/>
          </p:nvPr>
        </p:nvSpPr>
        <p:spPr/>
        <p:txBody>
          <a:bodyPr/>
          <a:lstStyle/>
          <a:p>
            <a:r>
              <a:rPr lang="en-ZW" dirty="0" smtClean="0"/>
              <a:t>New Constitution and Electoral Law provides for proportional representation in Senate as well as for 60 seats reserved for women in the National Assembly.</a:t>
            </a:r>
          </a:p>
          <a:p>
            <a:r>
              <a:rPr lang="en-ZW" dirty="0" smtClean="0"/>
              <a:t>However, there is a gap as there are no specific time-lines for filling vacancies that during the life of a given Parliament. </a:t>
            </a:r>
          </a:p>
          <a:p>
            <a:r>
              <a:rPr lang="en-ZW" dirty="0" smtClean="0"/>
              <a:t>Section 39(3) refers to, “as soon as possible…</a:t>
            </a:r>
          </a:p>
          <a:p>
            <a:r>
              <a:rPr lang="en-ZW" dirty="0" smtClean="0"/>
              <a:t>The result has seen many vacancies not filled for extended periods. </a:t>
            </a:r>
          </a:p>
        </p:txBody>
      </p:sp>
    </p:spTree>
    <p:extLst>
      <p:ext uri="{BB962C8B-B14F-4D97-AF65-F5344CB8AC3E}">
        <p14:creationId xmlns:p14="http://schemas.microsoft.com/office/powerpoint/2010/main" val="8202751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“For the avoidance of doubt the electoral Law needs to fill the gap in the present legislation by specifying the time period within which vacant representation seats must be filled. </a:t>
            </a:r>
          </a:p>
        </p:txBody>
      </p:sp>
    </p:spTree>
    <p:extLst>
      <p:ext uri="{BB962C8B-B14F-4D97-AF65-F5344CB8AC3E}">
        <p14:creationId xmlns:p14="http://schemas.microsoft.com/office/powerpoint/2010/main" val="36653002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Devolution-provincial Councils</a:t>
            </a:r>
            <a:endParaRPr lang="en-ZW" dirty="0"/>
          </a:p>
        </p:txBody>
      </p:sp>
      <p:sp>
        <p:nvSpPr>
          <p:cNvPr id="3" name="Content Placeholder 2"/>
          <p:cNvSpPr>
            <a:spLocks noGrp="1"/>
          </p:cNvSpPr>
          <p:nvPr>
            <p:ph idx="1"/>
          </p:nvPr>
        </p:nvSpPr>
        <p:spPr/>
        <p:txBody>
          <a:bodyPr/>
          <a:lstStyle/>
          <a:p>
            <a:r>
              <a:rPr lang="en-ZW" dirty="0" smtClean="0"/>
              <a:t>Chapter 14 is devoted to establishment of provincial and local government structures</a:t>
            </a:r>
          </a:p>
          <a:p>
            <a:r>
              <a:rPr lang="en-ZW" dirty="0" smtClean="0"/>
              <a:t>Section 264 of the Constitution provides for devolution and election to Provincial Councils on party-list proportional representation system.</a:t>
            </a:r>
          </a:p>
          <a:p>
            <a:r>
              <a:rPr lang="en-ZW" dirty="0" smtClean="0"/>
              <a:t>Devolution provisions not implemented – No enabling legislation and Provincial Councils not set up two years after 2013 elections.   </a:t>
            </a:r>
          </a:p>
          <a:p>
            <a:r>
              <a:rPr lang="en-ZW" dirty="0" smtClean="0"/>
              <a:t>Also gap in having no provisions for filling of vacancies and election of provincial chairpersons as provided for in Constitution </a:t>
            </a:r>
            <a:endParaRPr lang="en-ZW" dirty="0"/>
          </a:p>
        </p:txBody>
      </p:sp>
    </p:spTree>
    <p:extLst>
      <p:ext uri="{BB962C8B-B14F-4D97-AF65-F5344CB8AC3E}">
        <p14:creationId xmlns:p14="http://schemas.microsoft.com/office/powerpoint/2010/main" val="8913518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Electoral Law must provide for filling of vacancies and election of provincial, Metropolitan councils and chairpersons as provided for in Constitution</a:t>
            </a:r>
            <a:endParaRPr lang="en-ZW" dirty="0"/>
          </a:p>
        </p:txBody>
      </p:sp>
    </p:spTree>
    <p:extLst>
      <p:ext uri="{BB962C8B-B14F-4D97-AF65-F5344CB8AC3E}">
        <p14:creationId xmlns:p14="http://schemas.microsoft.com/office/powerpoint/2010/main" val="227914574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Election Observation</a:t>
            </a:r>
            <a:endParaRPr lang="en-ZW" dirty="0"/>
          </a:p>
        </p:txBody>
      </p:sp>
      <p:sp>
        <p:nvSpPr>
          <p:cNvPr id="3" name="Content Placeholder 2"/>
          <p:cNvSpPr>
            <a:spLocks noGrp="1"/>
          </p:cNvSpPr>
          <p:nvPr>
            <p:ph idx="1"/>
          </p:nvPr>
        </p:nvSpPr>
        <p:spPr/>
        <p:txBody>
          <a:bodyPr>
            <a:normAutofit lnSpcReduction="10000"/>
          </a:bodyPr>
          <a:lstStyle/>
          <a:p>
            <a:r>
              <a:rPr lang="en-ZW" dirty="0" smtClean="0"/>
              <a:t>Section 239(i) of Constitution vests ZEC with sole responsibility for accrediting election observers. </a:t>
            </a:r>
          </a:p>
          <a:p>
            <a:r>
              <a:rPr lang="en-ZW" dirty="0" smtClean="0"/>
              <a:t>Electoral Law at variance with Constitution in that it vests responsibility to multi-actor Observers Accreditation Committee that includes ZEC.</a:t>
            </a:r>
          </a:p>
          <a:p>
            <a:r>
              <a:rPr lang="en-ZW" dirty="0" smtClean="0"/>
              <a:t>The OAC is packed with political appointees.</a:t>
            </a:r>
          </a:p>
          <a:p>
            <a:r>
              <a:rPr lang="en-ZW" dirty="0" smtClean="0"/>
              <a:t>one </a:t>
            </a:r>
            <a:r>
              <a:rPr lang="en-ZW" dirty="0"/>
              <a:t>person nominated by the Office of the President and Cabinet; </a:t>
            </a:r>
          </a:p>
          <a:p>
            <a:r>
              <a:rPr lang="en-ZW" dirty="0" smtClean="0"/>
              <a:t>one </a:t>
            </a:r>
            <a:r>
              <a:rPr lang="en-ZW" dirty="0"/>
              <a:t>person nominated by the Minister;  and</a:t>
            </a:r>
          </a:p>
          <a:p>
            <a:r>
              <a:rPr lang="en-ZW" dirty="0" smtClean="0"/>
              <a:t>one </a:t>
            </a:r>
            <a:r>
              <a:rPr lang="en-ZW" dirty="0"/>
              <a:t>person nominated by the Minster responsible for foreign affairs;  and</a:t>
            </a:r>
          </a:p>
          <a:p>
            <a:r>
              <a:rPr lang="en-ZW" dirty="0" smtClean="0"/>
              <a:t>one </a:t>
            </a:r>
            <a:r>
              <a:rPr lang="en-ZW" dirty="0"/>
              <a:t>person nominated by the Minster responsible for immigration.</a:t>
            </a:r>
          </a:p>
          <a:p>
            <a:endParaRPr lang="en-ZW" dirty="0"/>
          </a:p>
        </p:txBody>
      </p:sp>
    </p:spTree>
    <p:extLst>
      <p:ext uri="{BB962C8B-B14F-4D97-AF65-F5344CB8AC3E}">
        <p14:creationId xmlns:p14="http://schemas.microsoft.com/office/powerpoint/2010/main" val="24383232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Imperative to align legislation to Constitution -  Electoral Law must clearly invest ZEC with sole responsibility and function for accrediting election observers</a:t>
            </a:r>
            <a:endParaRPr lang="en-ZW" dirty="0"/>
          </a:p>
        </p:txBody>
      </p:sp>
    </p:spTree>
    <p:extLst>
      <p:ext uri="{BB962C8B-B14F-4D97-AF65-F5344CB8AC3E}">
        <p14:creationId xmlns:p14="http://schemas.microsoft.com/office/powerpoint/2010/main" val="1029917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Media access</a:t>
            </a:r>
            <a:endParaRPr lang="en-ZW" dirty="0"/>
          </a:p>
        </p:txBody>
      </p:sp>
      <p:sp>
        <p:nvSpPr>
          <p:cNvPr id="3" name="Content Placeholder 2"/>
          <p:cNvSpPr>
            <a:spLocks noGrp="1"/>
          </p:cNvSpPr>
          <p:nvPr>
            <p:ph idx="1"/>
          </p:nvPr>
        </p:nvSpPr>
        <p:spPr/>
        <p:txBody>
          <a:bodyPr/>
          <a:lstStyle/>
          <a:p>
            <a:r>
              <a:rPr lang="en-ZW" dirty="0" smtClean="0"/>
              <a:t>Section 155 (d) of the Constitution provides that all political parties and candidates contesting an election must have fair and equal access to electronic and print media, both public and private. </a:t>
            </a:r>
          </a:p>
          <a:p>
            <a:r>
              <a:rPr lang="en-ZW" dirty="0" smtClean="0"/>
              <a:t>However, the provision is routinely not observed, especially by public media and there is no effective enforcement mechanism – no mechanism for monitoring compliance and no consequences are specified for non-compliance.</a:t>
            </a:r>
          </a:p>
          <a:p>
            <a:endParaRPr lang="en-ZW" dirty="0"/>
          </a:p>
        </p:txBody>
      </p:sp>
    </p:spTree>
    <p:extLst>
      <p:ext uri="{BB962C8B-B14F-4D97-AF65-F5344CB8AC3E}">
        <p14:creationId xmlns:p14="http://schemas.microsoft.com/office/powerpoint/2010/main" val="27171009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Electoral Law reflects the constitutional position but the conduct and practice needs to align with the constitution as required by Section 2 &amp; 44 of the Constitution</a:t>
            </a:r>
            <a:endParaRPr lang="en-ZW" dirty="0"/>
          </a:p>
        </p:txBody>
      </p:sp>
    </p:spTree>
    <p:extLst>
      <p:ext uri="{BB962C8B-B14F-4D97-AF65-F5344CB8AC3E}">
        <p14:creationId xmlns:p14="http://schemas.microsoft.com/office/powerpoint/2010/main" val="1605558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Democracy Good governance &amp; elections</a:t>
            </a:r>
            <a:endParaRPr lang="en-ZW" dirty="0"/>
          </a:p>
        </p:txBody>
      </p:sp>
      <p:sp>
        <p:nvSpPr>
          <p:cNvPr id="3" name="Content Placeholder 2"/>
          <p:cNvSpPr>
            <a:spLocks noGrp="1"/>
          </p:cNvSpPr>
          <p:nvPr>
            <p:ph idx="1"/>
          </p:nvPr>
        </p:nvSpPr>
        <p:spPr/>
        <p:txBody>
          <a:bodyPr/>
          <a:lstStyle/>
          <a:p>
            <a:r>
              <a:rPr lang="en-ZW" dirty="0"/>
              <a:t>Good Governance brings </a:t>
            </a:r>
            <a:r>
              <a:rPr lang="en-ZW" dirty="0" smtClean="0"/>
              <a:t> along with it respect </a:t>
            </a:r>
            <a:r>
              <a:rPr lang="en-ZW" dirty="0"/>
              <a:t>of human rights, the rule of law, effective people’s participation in </a:t>
            </a:r>
            <a:r>
              <a:rPr lang="en-ZW" dirty="0" smtClean="0"/>
              <a:t>development</a:t>
            </a:r>
            <a:r>
              <a:rPr lang="en-ZW" dirty="0"/>
              <a:t>, as well as transparent and accountable processes and </a:t>
            </a:r>
            <a:r>
              <a:rPr lang="en-ZW" dirty="0" smtClean="0"/>
              <a:t>institutions of democracy:</a:t>
            </a:r>
          </a:p>
          <a:p>
            <a:r>
              <a:rPr lang="en-ZW" dirty="0" smtClean="0"/>
              <a:t>Demonstrable evidence for a commitment  to </a:t>
            </a:r>
            <a:r>
              <a:rPr lang="en-ZW" dirty="0"/>
              <a:t>the universally  </a:t>
            </a:r>
            <a:r>
              <a:rPr lang="en-ZW" dirty="0" smtClean="0"/>
              <a:t>accepted </a:t>
            </a:r>
            <a:r>
              <a:rPr lang="en-ZW" dirty="0"/>
              <a:t>principles and pillars of </a:t>
            </a:r>
            <a:r>
              <a:rPr lang="en-ZW" dirty="0" smtClean="0"/>
              <a:t>democracy should be non-negotiable in modern –day society </a:t>
            </a:r>
            <a:endParaRPr lang="en-ZW" dirty="0"/>
          </a:p>
          <a:p>
            <a:r>
              <a:rPr lang="en-ZW" dirty="0"/>
              <a:t>A system that embraces democratic </a:t>
            </a:r>
            <a:r>
              <a:rPr lang="en-ZW" dirty="0" smtClean="0"/>
              <a:t>tenets and </a:t>
            </a:r>
            <a:r>
              <a:rPr lang="en-ZW" dirty="0"/>
              <a:t>strong democratic institutions that will stand the test of time </a:t>
            </a:r>
            <a:r>
              <a:rPr lang="en-ZW" dirty="0" smtClean="0"/>
              <a:t>underpinned by a strong </a:t>
            </a:r>
            <a:r>
              <a:rPr lang="en-ZW" dirty="0"/>
              <a:t>legislative </a:t>
            </a:r>
            <a:r>
              <a:rPr lang="en-ZW" dirty="0" smtClean="0"/>
              <a:t>framework is at the heart of sustainable principles of good governance and democracy</a:t>
            </a:r>
            <a:endParaRPr lang="en-ZW" dirty="0"/>
          </a:p>
          <a:p>
            <a:endParaRPr lang="en-ZW" dirty="0"/>
          </a:p>
        </p:txBody>
      </p:sp>
    </p:spTree>
    <p:extLst>
      <p:ext uri="{BB962C8B-B14F-4D97-AF65-F5344CB8AC3E}">
        <p14:creationId xmlns:p14="http://schemas.microsoft.com/office/powerpoint/2010/main" val="260365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Elections Challenges</a:t>
            </a:r>
            <a:endParaRPr lang="en-ZW" dirty="0"/>
          </a:p>
        </p:txBody>
      </p:sp>
      <p:sp>
        <p:nvSpPr>
          <p:cNvPr id="3" name="Content Placeholder 2"/>
          <p:cNvSpPr>
            <a:spLocks noGrp="1"/>
          </p:cNvSpPr>
          <p:nvPr>
            <p:ph idx="1"/>
          </p:nvPr>
        </p:nvSpPr>
        <p:spPr/>
        <p:txBody>
          <a:bodyPr/>
          <a:lstStyle/>
          <a:p>
            <a:r>
              <a:rPr lang="en-ZW" dirty="0" smtClean="0"/>
              <a:t>Challenging the validity of an election of a President or Vice-President by an aggrieved candidate is directed to the Constitutional Court within seven days of announcement of election results.</a:t>
            </a:r>
          </a:p>
          <a:p>
            <a:r>
              <a:rPr lang="en-ZW" dirty="0" smtClean="0"/>
              <a:t>However, there is a lacuna as no procedural details are specified </a:t>
            </a:r>
          </a:p>
          <a:p>
            <a:endParaRPr lang="en-ZW" dirty="0"/>
          </a:p>
        </p:txBody>
      </p:sp>
    </p:spTree>
    <p:extLst>
      <p:ext uri="{BB962C8B-B14F-4D97-AF65-F5344CB8AC3E}">
        <p14:creationId xmlns:p14="http://schemas.microsoft.com/office/powerpoint/2010/main" val="14405743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Electoral Law or court rules should specify details of the procedures to be followed including issues relating to the admission of oral evidence and other related evidence to ensure a fair and just dispute resolution </a:t>
            </a:r>
            <a:endParaRPr lang="en-ZW" dirty="0"/>
          </a:p>
        </p:txBody>
      </p:sp>
    </p:spTree>
    <p:extLst>
      <p:ext uri="{BB962C8B-B14F-4D97-AF65-F5344CB8AC3E}">
        <p14:creationId xmlns:p14="http://schemas.microsoft.com/office/powerpoint/2010/main" val="36245365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Public complaints</a:t>
            </a:r>
            <a:endParaRPr lang="en-ZW" dirty="0"/>
          </a:p>
        </p:txBody>
      </p:sp>
      <p:sp>
        <p:nvSpPr>
          <p:cNvPr id="3" name="Content Placeholder 2"/>
          <p:cNvSpPr>
            <a:spLocks noGrp="1"/>
          </p:cNvSpPr>
          <p:nvPr>
            <p:ph idx="1"/>
          </p:nvPr>
        </p:nvSpPr>
        <p:spPr/>
        <p:txBody>
          <a:bodyPr/>
          <a:lstStyle/>
          <a:p>
            <a:r>
              <a:rPr lang="en-ZW" dirty="0" smtClean="0"/>
              <a:t>Constitution (section 239(j)) mandates ZEC to receive and consider complaints from the public (e.g. over unequal media coverage during campaigns) and to take appropriate action; this seeks to reduce congestion of cases to regular courts (and attendant delays in dealing with them) as well as the costs involved.</a:t>
            </a:r>
          </a:p>
          <a:p>
            <a:r>
              <a:rPr lang="en-ZW" dirty="0" smtClean="0"/>
              <a:t>Section 190 of the Act provides for the complaints mechanisms</a:t>
            </a:r>
          </a:p>
          <a:p>
            <a:r>
              <a:rPr lang="en-ZW" dirty="0" smtClean="0"/>
              <a:t>However the “prescribed manner and procedure is not available”</a:t>
            </a:r>
          </a:p>
          <a:p>
            <a:r>
              <a:rPr lang="en-ZW" dirty="0" smtClean="0"/>
              <a:t>Past experience shows little implementation of this provision.</a:t>
            </a:r>
          </a:p>
          <a:p>
            <a:endParaRPr lang="en-ZW" dirty="0"/>
          </a:p>
        </p:txBody>
      </p:sp>
    </p:spTree>
    <p:extLst>
      <p:ext uri="{BB962C8B-B14F-4D97-AF65-F5344CB8AC3E}">
        <p14:creationId xmlns:p14="http://schemas.microsoft.com/office/powerpoint/2010/main" val="11520809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Electoral Law should set out a clear public complaints handling mechanism by ZEC with clear enforceable powers that ZEC can exercise in dispute resolution </a:t>
            </a:r>
            <a:endParaRPr lang="en-ZW" dirty="0"/>
          </a:p>
        </p:txBody>
      </p:sp>
    </p:spTree>
    <p:extLst>
      <p:ext uri="{BB962C8B-B14F-4D97-AF65-F5344CB8AC3E}">
        <p14:creationId xmlns:p14="http://schemas.microsoft.com/office/powerpoint/2010/main" val="35216463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Electoral Court</a:t>
            </a:r>
            <a:endParaRPr lang="en-ZW" dirty="0"/>
          </a:p>
        </p:txBody>
      </p:sp>
      <p:sp>
        <p:nvSpPr>
          <p:cNvPr id="3" name="Content Placeholder 2"/>
          <p:cNvSpPr>
            <a:spLocks noGrp="1"/>
          </p:cNvSpPr>
          <p:nvPr>
            <p:ph idx="1"/>
          </p:nvPr>
        </p:nvSpPr>
        <p:spPr/>
        <p:txBody>
          <a:bodyPr>
            <a:normAutofit/>
          </a:bodyPr>
          <a:lstStyle/>
          <a:p>
            <a:r>
              <a:rPr lang="en-ZW" dirty="0" smtClean="0"/>
              <a:t>The Electoral Act provides for an Electoral Court as a separate court with exclusive jurisdiction to hear electoral appeals, applications and petitions. However, the judges are seconded to the Electoral Court from the High Court and the law bars them from presiding over both courts during the election period; this was not observed in the July 2013 elections. (See section 183 of the Constitution)</a:t>
            </a:r>
          </a:p>
          <a:p>
            <a:r>
              <a:rPr lang="en-ZW" dirty="0" smtClean="0"/>
              <a:t>In the last elections, a prohibitive $10,000 deposit as security was set by the Registrar of the Court before each petition was to be heard. The high cost of filing petitions discouraged genuine challenges of an election outcome. </a:t>
            </a:r>
          </a:p>
          <a:p>
            <a:endParaRPr lang="en-ZW" dirty="0"/>
          </a:p>
        </p:txBody>
      </p:sp>
    </p:spTree>
    <p:extLst>
      <p:ext uri="{BB962C8B-B14F-4D97-AF65-F5344CB8AC3E}">
        <p14:creationId xmlns:p14="http://schemas.microsoft.com/office/powerpoint/2010/main" val="27034366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Electoral Law must ensure the appointment of judges to the Electoral Court who are not presiding over any other court during the election period.</a:t>
            </a:r>
          </a:p>
          <a:p>
            <a:r>
              <a:rPr lang="en-ZW" dirty="0" smtClean="0"/>
              <a:t>The law should stipulate a maximum and reasonable amount payable as security deposit by aggrieved election contestants.</a:t>
            </a:r>
          </a:p>
          <a:p>
            <a:r>
              <a:rPr lang="en-ZW" dirty="0" smtClean="0"/>
              <a:t>The Electoral Court, like other electoral institutions, should be adequately resourced to effectively perform its mandate.</a:t>
            </a:r>
          </a:p>
          <a:p>
            <a:endParaRPr lang="en-ZW" dirty="0"/>
          </a:p>
        </p:txBody>
      </p:sp>
    </p:spTree>
    <p:extLst>
      <p:ext uri="{BB962C8B-B14F-4D97-AF65-F5344CB8AC3E}">
        <p14:creationId xmlns:p14="http://schemas.microsoft.com/office/powerpoint/2010/main" val="36136921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Voter education</a:t>
            </a:r>
            <a:endParaRPr lang="en-ZW" dirty="0"/>
          </a:p>
        </p:txBody>
      </p:sp>
      <p:sp>
        <p:nvSpPr>
          <p:cNvPr id="3" name="Content Placeholder 2"/>
          <p:cNvSpPr>
            <a:spLocks noGrp="1"/>
          </p:cNvSpPr>
          <p:nvPr>
            <p:ph idx="1"/>
          </p:nvPr>
        </p:nvSpPr>
        <p:spPr/>
        <p:txBody>
          <a:bodyPr>
            <a:normAutofit fontScale="92500" lnSpcReduction="20000"/>
          </a:bodyPr>
          <a:lstStyle/>
          <a:p>
            <a:r>
              <a:rPr lang="en-ZW" dirty="0" smtClean="0"/>
              <a:t>Section 239 of the Constitution provides for ZEC to conduct and supervise voter education (VE). Electoral Law provides that VE should be adequate, accurate and unbiased. </a:t>
            </a:r>
          </a:p>
          <a:p>
            <a:r>
              <a:rPr lang="en-ZW" dirty="0" smtClean="0"/>
              <a:t>However, there is no clarity on distinction between VE, voter information and civic education. </a:t>
            </a:r>
          </a:p>
          <a:p>
            <a:r>
              <a:rPr lang="en-ZW" dirty="0" smtClean="0"/>
              <a:t>Experience is that ZEC has not been able to fulfil this mandate due to financial and time limitations. </a:t>
            </a:r>
          </a:p>
          <a:p>
            <a:r>
              <a:rPr lang="en-ZW" dirty="0" smtClean="0"/>
              <a:t>Section 40D-Commencement of VE time frames – not later than a week after proclamation or fixing of election dates.  The time provided is inadequate for comprehensive and thorough VE. </a:t>
            </a:r>
          </a:p>
          <a:p>
            <a:r>
              <a:rPr lang="en-ZW" dirty="0" smtClean="0"/>
              <a:t>ZEC function to provide VE not adequately funded by Government as provided for in law</a:t>
            </a:r>
          </a:p>
          <a:p>
            <a:r>
              <a:rPr lang="en-ZW" dirty="0" smtClean="0"/>
              <a:t>Disabled e.g. visually impaired and the deaf – no law provides for their access to VE. </a:t>
            </a:r>
            <a:endParaRPr lang="en-ZW" dirty="0"/>
          </a:p>
        </p:txBody>
      </p:sp>
    </p:spTree>
    <p:extLst>
      <p:ext uri="{BB962C8B-B14F-4D97-AF65-F5344CB8AC3E}">
        <p14:creationId xmlns:p14="http://schemas.microsoft.com/office/powerpoint/2010/main" val="22236964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Voter education</a:t>
            </a:r>
            <a:endParaRPr lang="en-ZW" dirty="0"/>
          </a:p>
        </p:txBody>
      </p:sp>
      <p:sp>
        <p:nvSpPr>
          <p:cNvPr id="3" name="Content Placeholder 2"/>
          <p:cNvSpPr>
            <a:spLocks noGrp="1"/>
          </p:cNvSpPr>
          <p:nvPr>
            <p:ph idx="1"/>
          </p:nvPr>
        </p:nvSpPr>
        <p:spPr/>
        <p:txBody>
          <a:bodyPr/>
          <a:lstStyle/>
          <a:p>
            <a:r>
              <a:rPr lang="en-ZW" dirty="0"/>
              <a:t>The amendment to section 40C </a:t>
            </a:r>
            <a:r>
              <a:rPr lang="en-ZW" dirty="0" smtClean="0"/>
              <a:t>present onerous requirement for  voter educators:</a:t>
            </a:r>
          </a:p>
          <a:p>
            <a:r>
              <a:rPr lang="en-ZW" dirty="0" err="1" smtClean="0"/>
              <a:t>Eg</a:t>
            </a:r>
            <a:r>
              <a:rPr lang="en-ZW" dirty="0" smtClean="0"/>
              <a:t>.:</a:t>
            </a:r>
          </a:p>
          <a:p>
            <a:r>
              <a:rPr lang="en-ZW" dirty="0" smtClean="0"/>
              <a:t>(</a:t>
            </a:r>
            <a:r>
              <a:rPr lang="en-ZW" dirty="0"/>
              <a:t>1)(i) adds the words, ‘current’ and ‘correct’. The words are open to various interpretation. What is meant by current? This provision may be used to disqualify various voter education material on the basis that it is not current.</a:t>
            </a:r>
          </a:p>
          <a:p>
            <a:r>
              <a:rPr lang="en-ZW" dirty="0"/>
              <a:t>- The provision that such voter education material should be submitted for scrutiny opens further challenges of material being held at the Commission with no approval being given, or approval denied on flimsy grounds by the Commission</a:t>
            </a:r>
          </a:p>
        </p:txBody>
      </p:sp>
    </p:spTree>
    <p:extLst>
      <p:ext uri="{BB962C8B-B14F-4D97-AF65-F5344CB8AC3E}">
        <p14:creationId xmlns:p14="http://schemas.microsoft.com/office/powerpoint/2010/main" val="409673030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r>
              <a:rPr lang="en-ZW" dirty="0" smtClean="0"/>
              <a:t>Electoral Law must make VE a shared function by providing for more players and stakeholders in a timely manner;</a:t>
            </a:r>
          </a:p>
          <a:p>
            <a:r>
              <a:rPr lang="en-ZW" dirty="0" smtClean="0"/>
              <a:t>ZEC must be adequately funded for VE. </a:t>
            </a:r>
          </a:p>
          <a:p>
            <a:r>
              <a:rPr lang="en-ZW" dirty="0" smtClean="0"/>
              <a:t>Authorities must consider having VE throughout the electoral cycle as is the case with voter registration. </a:t>
            </a:r>
          </a:p>
          <a:p>
            <a:r>
              <a:rPr lang="en-ZW" dirty="0" smtClean="0"/>
              <a:t>Electoral Law should clarify definition of voter education in relation to voter information and civic education;</a:t>
            </a:r>
          </a:p>
          <a:p>
            <a:r>
              <a:rPr lang="en-ZW" dirty="0" smtClean="0"/>
              <a:t>The law must provide for arrangements for VE for visually impaired and the deaf.</a:t>
            </a:r>
          </a:p>
          <a:p>
            <a:r>
              <a:rPr lang="en-ZW" dirty="0" smtClean="0"/>
              <a:t>The laws must encourage voter education by other actors </a:t>
            </a:r>
            <a:endParaRPr lang="en-ZW" dirty="0"/>
          </a:p>
        </p:txBody>
      </p:sp>
    </p:spTree>
    <p:extLst>
      <p:ext uri="{BB962C8B-B14F-4D97-AF65-F5344CB8AC3E}">
        <p14:creationId xmlns:p14="http://schemas.microsoft.com/office/powerpoint/2010/main" val="353501119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Independence of Electoral Commission</a:t>
            </a:r>
            <a:endParaRPr lang="en-ZW" dirty="0"/>
          </a:p>
        </p:txBody>
      </p:sp>
      <p:sp>
        <p:nvSpPr>
          <p:cNvPr id="3" name="Content Placeholder 2"/>
          <p:cNvSpPr>
            <a:spLocks noGrp="1"/>
          </p:cNvSpPr>
          <p:nvPr>
            <p:ph idx="1"/>
          </p:nvPr>
        </p:nvSpPr>
        <p:spPr/>
        <p:txBody>
          <a:bodyPr>
            <a:normAutofit fontScale="77500" lnSpcReduction="20000"/>
          </a:bodyPr>
          <a:lstStyle/>
          <a:p>
            <a:r>
              <a:rPr lang="en-ZW" dirty="0" smtClean="0"/>
              <a:t>Section 235 (1) (a) of Constitution guarantees the independence of constitutional commissions, including ZEC. </a:t>
            </a:r>
            <a:endParaRPr lang="en-ZW" dirty="0"/>
          </a:p>
          <a:p>
            <a:r>
              <a:rPr lang="en-ZW" dirty="0"/>
              <a:t>P</a:t>
            </a:r>
            <a:r>
              <a:rPr lang="en-ZW" dirty="0" smtClean="0"/>
              <a:t>rovides for the protection of the independence, impartiality and dignity of the Commission.</a:t>
            </a:r>
          </a:p>
          <a:p>
            <a:r>
              <a:rPr lang="en-ZW" dirty="0" smtClean="0"/>
              <a:t>ZEC not subject to the direction or control of anyone though accountable to Parliament; no person to interfere with ZEC’s functions.</a:t>
            </a:r>
          </a:p>
          <a:p>
            <a:r>
              <a:rPr lang="en-ZW" dirty="0" smtClean="0"/>
              <a:t>Every Commissioner and ZEC staff member to perform their functions independently;</a:t>
            </a:r>
          </a:p>
          <a:p>
            <a:r>
              <a:rPr lang="en-ZW" dirty="0"/>
              <a:t>I</a:t>
            </a:r>
            <a:r>
              <a:rPr lang="en-ZW" dirty="0" smtClean="0"/>
              <a:t>ndependence </a:t>
            </a:r>
            <a:r>
              <a:rPr lang="en-ZW" dirty="0"/>
              <a:t>seriously compromised by ZEC having to: </a:t>
            </a:r>
            <a:endParaRPr lang="en-ZW" dirty="0" smtClean="0"/>
          </a:p>
          <a:p>
            <a:r>
              <a:rPr lang="en-ZW" dirty="0" smtClean="0"/>
              <a:t>(a) </a:t>
            </a:r>
            <a:r>
              <a:rPr lang="en-ZW" dirty="0"/>
              <a:t>report to ‘parent’ Ministry  of Justice, Legal and Parliamentary Affairs; </a:t>
            </a:r>
            <a:endParaRPr lang="en-ZW" dirty="0" smtClean="0"/>
          </a:p>
          <a:p>
            <a:r>
              <a:rPr lang="en-ZW" dirty="0" smtClean="0"/>
              <a:t>(</a:t>
            </a:r>
            <a:r>
              <a:rPr lang="en-ZW" dirty="0"/>
              <a:t>b) </a:t>
            </a:r>
            <a:r>
              <a:rPr lang="en-ZW" dirty="0" smtClean="0"/>
              <a:t>Subjecting regulations made in terms of the Act and the Constitution to the approval of a minister before being promulgated ( Section 192(6)</a:t>
            </a:r>
          </a:p>
          <a:p>
            <a:r>
              <a:rPr lang="en-ZW" dirty="0" smtClean="0"/>
              <a:t>(C) receive </a:t>
            </a:r>
            <a:r>
              <a:rPr lang="en-ZW" dirty="0"/>
              <a:t>funding from ‘parent’ Ministry and </a:t>
            </a:r>
            <a:r>
              <a:rPr lang="en-ZW" dirty="0" smtClean="0"/>
              <a:t>not </a:t>
            </a:r>
            <a:r>
              <a:rPr lang="en-ZW" dirty="0"/>
              <a:t>directly from Consolidated Revenue </a:t>
            </a:r>
            <a:r>
              <a:rPr lang="en-ZW" dirty="0" smtClean="0"/>
              <a:t>Fund</a:t>
            </a:r>
          </a:p>
          <a:p>
            <a:r>
              <a:rPr lang="en-ZW" dirty="0" smtClean="0"/>
              <a:t>Requiring approval from minister on budgetary allocation and receipt of certain resources ( See section 12)</a:t>
            </a:r>
            <a:endParaRPr lang="en-ZW" dirty="0"/>
          </a:p>
          <a:p>
            <a:endParaRPr lang="en-ZW" dirty="0" smtClean="0"/>
          </a:p>
          <a:p>
            <a:endParaRPr lang="en-ZW" dirty="0"/>
          </a:p>
        </p:txBody>
      </p:sp>
    </p:spTree>
    <p:extLst>
      <p:ext uri="{BB962C8B-B14F-4D97-AF65-F5344CB8AC3E}">
        <p14:creationId xmlns:p14="http://schemas.microsoft.com/office/powerpoint/2010/main" val="1632950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a:t>T</a:t>
            </a:r>
            <a:r>
              <a:rPr lang="en-ZW" dirty="0" smtClean="0"/>
              <a:t>he spirit of the Constitution in Electoral systems</a:t>
            </a:r>
            <a:endParaRPr lang="en-ZW" dirty="0"/>
          </a:p>
        </p:txBody>
      </p:sp>
      <p:sp>
        <p:nvSpPr>
          <p:cNvPr id="3" name="Content Placeholder 2"/>
          <p:cNvSpPr>
            <a:spLocks noGrp="1"/>
          </p:cNvSpPr>
          <p:nvPr>
            <p:ph idx="1"/>
          </p:nvPr>
        </p:nvSpPr>
        <p:spPr/>
        <p:txBody>
          <a:bodyPr>
            <a:normAutofit fontScale="92500" lnSpcReduction="10000"/>
          </a:bodyPr>
          <a:lstStyle/>
          <a:p>
            <a:r>
              <a:rPr lang="en-ZW" dirty="0" smtClean="0"/>
              <a:t>Section 67: Political Rights:</a:t>
            </a:r>
          </a:p>
          <a:p>
            <a:r>
              <a:rPr lang="en-ZW" dirty="0" smtClean="0"/>
              <a:t>free</a:t>
            </a:r>
            <a:r>
              <a:rPr lang="en-ZW" dirty="0"/>
              <a:t>, fair and regular elections </a:t>
            </a:r>
            <a:endParaRPr lang="en-ZW" dirty="0" smtClean="0"/>
          </a:p>
          <a:p>
            <a:r>
              <a:rPr lang="en-ZW" dirty="0" smtClean="0"/>
              <a:t>make </a:t>
            </a:r>
            <a:r>
              <a:rPr lang="en-ZW" dirty="0"/>
              <a:t>political choices freely</a:t>
            </a:r>
            <a:r>
              <a:rPr lang="en-ZW" dirty="0" smtClean="0"/>
              <a:t>.</a:t>
            </a:r>
          </a:p>
          <a:p>
            <a:r>
              <a:rPr lang="en-ZW" dirty="0"/>
              <a:t>to form, to join and to participate in the activities of a political party or organisation of their choice;</a:t>
            </a:r>
          </a:p>
          <a:p>
            <a:r>
              <a:rPr lang="en-ZW" dirty="0" smtClean="0"/>
              <a:t>campaign </a:t>
            </a:r>
            <a:r>
              <a:rPr lang="en-ZW" dirty="0"/>
              <a:t>freely and peacefully for a political party or cause;</a:t>
            </a:r>
          </a:p>
          <a:p>
            <a:r>
              <a:rPr lang="en-ZW" dirty="0" smtClean="0"/>
              <a:t>participate </a:t>
            </a:r>
            <a:r>
              <a:rPr lang="en-ZW" dirty="0"/>
              <a:t>in peaceful political </a:t>
            </a:r>
            <a:r>
              <a:rPr lang="en-ZW" dirty="0" smtClean="0"/>
              <a:t>activity</a:t>
            </a:r>
          </a:p>
          <a:p>
            <a:endParaRPr lang="en-ZW" dirty="0"/>
          </a:p>
          <a:p>
            <a:r>
              <a:rPr lang="en-ZW" b="1" u="sng" dirty="0"/>
              <a:t>Subject to this Constitution</a:t>
            </a:r>
            <a:r>
              <a:rPr lang="en-ZW" dirty="0"/>
              <a:t>, </a:t>
            </a:r>
            <a:r>
              <a:rPr lang="en-ZW" dirty="0" smtClean="0"/>
              <a:t>the right to </a:t>
            </a:r>
            <a:r>
              <a:rPr lang="en-ZW" dirty="0"/>
              <a:t>vote in all elections and referendums </a:t>
            </a:r>
          </a:p>
          <a:p>
            <a:r>
              <a:rPr lang="en-ZW" dirty="0" smtClean="0"/>
              <a:t> (to </a:t>
            </a:r>
            <a:r>
              <a:rPr lang="en-ZW" dirty="0"/>
              <a:t>stand for election for public </a:t>
            </a:r>
            <a:r>
              <a:rPr lang="en-ZW" dirty="0" smtClean="0"/>
              <a:t>office</a:t>
            </a:r>
            <a:endParaRPr lang="en-ZW" dirty="0"/>
          </a:p>
          <a:p>
            <a:endParaRPr lang="en-ZW" dirty="0"/>
          </a:p>
          <a:p>
            <a:endParaRPr lang="en-ZW" dirty="0"/>
          </a:p>
        </p:txBody>
      </p:sp>
    </p:spTree>
    <p:extLst>
      <p:ext uri="{BB962C8B-B14F-4D97-AF65-F5344CB8AC3E}">
        <p14:creationId xmlns:p14="http://schemas.microsoft.com/office/powerpoint/2010/main" val="18256972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Recommendations</a:t>
            </a:r>
            <a:endParaRPr lang="en-ZW" dirty="0"/>
          </a:p>
        </p:txBody>
      </p:sp>
      <p:sp>
        <p:nvSpPr>
          <p:cNvPr id="3" name="Content Placeholder 2"/>
          <p:cNvSpPr>
            <a:spLocks noGrp="1"/>
          </p:cNvSpPr>
          <p:nvPr>
            <p:ph idx="1"/>
          </p:nvPr>
        </p:nvSpPr>
        <p:spPr/>
        <p:txBody>
          <a:bodyPr/>
          <a:lstStyle/>
          <a:p>
            <a:endParaRPr lang="en-ZW" dirty="0" smtClean="0"/>
          </a:p>
          <a:p>
            <a:endParaRPr lang="en-ZW" dirty="0"/>
          </a:p>
          <a:p>
            <a:r>
              <a:rPr lang="en-ZW" dirty="0" smtClean="0"/>
              <a:t>Electoral Law must provide for full autonomy of ZEC by: </a:t>
            </a:r>
          </a:p>
          <a:p>
            <a:r>
              <a:rPr lang="en-ZW" dirty="0" smtClean="0"/>
              <a:t>(a) establishing an independent reporting mechanism e.g. to Parliament and not to a ‘parent’ Ministry; </a:t>
            </a:r>
          </a:p>
          <a:p>
            <a:r>
              <a:rPr lang="en-ZW" dirty="0" smtClean="0"/>
              <a:t>Removing the role of the minister from promulgation of regulations by the Commission</a:t>
            </a:r>
          </a:p>
          <a:p>
            <a:r>
              <a:rPr lang="en-ZW" dirty="0" smtClean="0"/>
              <a:t>(b) ensuring that ZEC gets funding directly from the Consolidated Revenue Fund</a:t>
            </a:r>
            <a:endParaRPr lang="en-ZW" dirty="0"/>
          </a:p>
        </p:txBody>
      </p:sp>
    </p:spTree>
    <p:extLst>
      <p:ext uri="{BB962C8B-B14F-4D97-AF65-F5344CB8AC3E}">
        <p14:creationId xmlns:p14="http://schemas.microsoft.com/office/powerpoint/2010/main" val="35746398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Special voting:  A fait Accompli?</a:t>
            </a:r>
            <a:endParaRPr lang="en-ZW" dirty="0"/>
          </a:p>
        </p:txBody>
      </p:sp>
      <p:sp>
        <p:nvSpPr>
          <p:cNvPr id="3" name="Content Placeholder 2"/>
          <p:cNvSpPr>
            <a:spLocks noGrp="1"/>
          </p:cNvSpPr>
          <p:nvPr>
            <p:ph idx="1"/>
          </p:nvPr>
        </p:nvSpPr>
        <p:spPr/>
        <p:txBody>
          <a:bodyPr/>
          <a:lstStyle/>
          <a:p>
            <a:r>
              <a:rPr lang="en-ZW" dirty="0" smtClean="0"/>
              <a:t>Not provided for either the Constitution or in Electoral Act.</a:t>
            </a:r>
          </a:p>
          <a:p>
            <a:r>
              <a:rPr lang="en-ZW" dirty="0" smtClean="0"/>
              <a:t>Special Voting enables electoral officials and the security services on duty on Election Day to vote in advance. </a:t>
            </a:r>
          </a:p>
          <a:p>
            <a:r>
              <a:rPr lang="en-ZW" dirty="0" smtClean="0"/>
              <a:t>Facility can be extended to party agents, observers, candidates and hospital staff thereby protecting their rights to vote. </a:t>
            </a:r>
          </a:p>
          <a:p>
            <a:r>
              <a:rPr lang="en-ZW" dirty="0" smtClean="0"/>
              <a:t>The last experience in implementing this innovation was fraught with serious challenges resulting in 41% of those entitled to vote being disenfranchised.</a:t>
            </a:r>
          </a:p>
          <a:p>
            <a:pPr marL="0" indent="0">
              <a:buNone/>
            </a:pPr>
            <a:endParaRPr lang="en-ZW" dirty="0" smtClean="0"/>
          </a:p>
          <a:p>
            <a:endParaRPr lang="en-ZW" dirty="0"/>
          </a:p>
        </p:txBody>
      </p:sp>
    </p:spTree>
    <p:extLst>
      <p:ext uri="{BB962C8B-B14F-4D97-AF65-F5344CB8AC3E}">
        <p14:creationId xmlns:p14="http://schemas.microsoft.com/office/powerpoint/2010/main" val="289312213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smtClean="0"/>
              <a:t>Recommendations</a:t>
            </a:r>
            <a:endParaRPr lang="en-ZW"/>
          </a:p>
        </p:txBody>
      </p:sp>
      <p:sp>
        <p:nvSpPr>
          <p:cNvPr id="3" name="Content Placeholder 2"/>
          <p:cNvSpPr>
            <a:spLocks noGrp="1"/>
          </p:cNvSpPr>
          <p:nvPr>
            <p:ph idx="1"/>
          </p:nvPr>
        </p:nvSpPr>
        <p:spPr/>
        <p:txBody>
          <a:bodyPr/>
          <a:lstStyle/>
          <a:p>
            <a:r>
              <a:rPr lang="en-ZW" dirty="0" smtClean="0"/>
              <a:t>Parliament has two options. Either (a) to regularise Special Voting by providing for it in Electoral Law OR (b) reinstate postal voting. </a:t>
            </a:r>
          </a:p>
          <a:p>
            <a:r>
              <a:rPr lang="en-ZW" dirty="0" smtClean="0"/>
              <a:t>Should Special Voting be retained, ZEC is to ensure that the legal, administrative and logistical arrangements are put in place before voting day.</a:t>
            </a:r>
          </a:p>
          <a:p>
            <a:endParaRPr lang="en-ZW" dirty="0"/>
          </a:p>
        </p:txBody>
      </p:sp>
    </p:spTree>
    <p:extLst>
      <p:ext uri="{BB962C8B-B14F-4D97-AF65-F5344CB8AC3E}">
        <p14:creationId xmlns:p14="http://schemas.microsoft.com/office/powerpoint/2010/main" val="11164056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ZW" dirty="0" smtClean="0"/>
              <a:t>Conclusion </a:t>
            </a:r>
            <a:endParaRPr lang="en-ZW" dirty="0"/>
          </a:p>
        </p:txBody>
      </p:sp>
      <p:sp>
        <p:nvSpPr>
          <p:cNvPr id="3" name="Content Placeholder 2"/>
          <p:cNvSpPr>
            <a:spLocks noGrp="1"/>
          </p:cNvSpPr>
          <p:nvPr>
            <p:ph idx="1"/>
          </p:nvPr>
        </p:nvSpPr>
        <p:spPr/>
        <p:txBody>
          <a:bodyPr/>
          <a:lstStyle/>
          <a:p>
            <a:pPr algn="ctr"/>
            <a:endParaRPr lang="en-ZW" dirty="0" smtClean="0"/>
          </a:p>
          <a:p>
            <a:pPr algn="ctr"/>
            <a:r>
              <a:rPr lang="en-ZW" dirty="0" smtClean="0"/>
              <a:t>In the absence of an urgent </a:t>
            </a:r>
            <a:r>
              <a:rPr lang="en-ZW" b="1" u="sng" dirty="0" smtClean="0"/>
              <a:t>genuine</a:t>
            </a:r>
            <a:r>
              <a:rPr lang="en-ZW" dirty="0" smtClean="0"/>
              <a:t> multi-stakeholder, self-</a:t>
            </a:r>
            <a:r>
              <a:rPr lang="en-ZW" b="1" u="sng" dirty="0" smtClean="0"/>
              <a:t>introspective</a:t>
            </a:r>
            <a:r>
              <a:rPr lang="en-ZW" dirty="0" smtClean="0"/>
              <a:t>, </a:t>
            </a:r>
            <a:r>
              <a:rPr lang="en-ZW" b="1" u="sng" dirty="0" smtClean="0"/>
              <a:t>reflective,</a:t>
            </a:r>
            <a:r>
              <a:rPr lang="en-ZW" b="1" dirty="0" smtClean="0"/>
              <a:t> </a:t>
            </a:r>
            <a:r>
              <a:rPr lang="en-ZW" b="1" u="sng" dirty="0" smtClean="0"/>
              <a:t>selfless</a:t>
            </a:r>
            <a:r>
              <a:rPr lang="en-ZW" dirty="0" smtClean="0"/>
              <a:t> conversations followed up by a concrete plan of action to address the underlying challenges that undermine the whole electoral cycle, Zimbabwe is headed for another seriously contested, and possibly violent election with far-reaching negative political, economic and social consequences</a:t>
            </a:r>
            <a:endParaRPr lang="en-ZW" dirty="0"/>
          </a:p>
        </p:txBody>
      </p:sp>
    </p:spTree>
    <p:extLst>
      <p:ext uri="{BB962C8B-B14F-4D97-AF65-F5344CB8AC3E}">
        <p14:creationId xmlns:p14="http://schemas.microsoft.com/office/powerpoint/2010/main" val="1567111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a:t>The spirit of the Constitution in Electoral </a:t>
            </a:r>
            <a:r>
              <a:rPr lang="en-ZW" dirty="0" smtClean="0"/>
              <a:t>processes/systems</a:t>
            </a:r>
            <a:endParaRPr lang="en-ZW" dirty="0"/>
          </a:p>
        </p:txBody>
      </p:sp>
      <p:sp>
        <p:nvSpPr>
          <p:cNvPr id="3" name="Content Placeholder 2"/>
          <p:cNvSpPr>
            <a:spLocks noGrp="1"/>
          </p:cNvSpPr>
          <p:nvPr>
            <p:ph idx="1"/>
          </p:nvPr>
        </p:nvSpPr>
        <p:spPr/>
        <p:txBody>
          <a:bodyPr>
            <a:normAutofit fontScale="92500" lnSpcReduction="10000"/>
          </a:bodyPr>
          <a:lstStyle/>
          <a:p>
            <a:r>
              <a:rPr lang="en-ZW" dirty="0" smtClean="0"/>
              <a:t>Section 155  &amp; Section 156</a:t>
            </a:r>
          </a:p>
          <a:p>
            <a:r>
              <a:rPr lang="en-ZW" dirty="0" smtClean="0"/>
              <a:t>Citizen  participation</a:t>
            </a:r>
          </a:p>
          <a:p>
            <a:r>
              <a:rPr lang="en-ZW" dirty="0" smtClean="0"/>
              <a:t>Peaceful, free, fair</a:t>
            </a:r>
          </a:p>
          <a:p>
            <a:r>
              <a:rPr lang="en-ZW" dirty="0" smtClean="0"/>
              <a:t>Free from violence and electoral malpractices</a:t>
            </a:r>
            <a:endParaRPr lang="en-ZW" dirty="0"/>
          </a:p>
          <a:p>
            <a:r>
              <a:rPr lang="en-ZW" dirty="0" smtClean="0"/>
              <a:t>Simple, accurate, verifiable, secure and transparent voting system</a:t>
            </a:r>
            <a:endParaRPr lang="en-ZW" dirty="0"/>
          </a:p>
          <a:p>
            <a:r>
              <a:rPr lang="en-ZW" dirty="0"/>
              <a:t>Political  tolerance</a:t>
            </a:r>
          </a:p>
          <a:p>
            <a:r>
              <a:rPr lang="en-ZW" dirty="0"/>
              <a:t>Accountability</a:t>
            </a:r>
          </a:p>
          <a:p>
            <a:r>
              <a:rPr lang="en-ZW" dirty="0"/>
              <a:t>Transparency</a:t>
            </a:r>
          </a:p>
          <a:p>
            <a:r>
              <a:rPr lang="en-ZW" dirty="0"/>
              <a:t>Regular free and fair elections</a:t>
            </a:r>
          </a:p>
          <a:p>
            <a:r>
              <a:rPr lang="en-ZW" dirty="0"/>
              <a:t>Neutrality and independence of state institutions supporting democracy</a:t>
            </a:r>
          </a:p>
          <a:p>
            <a:endParaRPr lang="en-ZW" dirty="0"/>
          </a:p>
        </p:txBody>
      </p:sp>
    </p:spTree>
    <p:extLst>
      <p:ext uri="{BB962C8B-B14F-4D97-AF65-F5344CB8AC3E}">
        <p14:creationId xmlns:p14="http://schemas.microsoft.com/office/powerpoint/2010/main" val="4231585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The Electoral Act(2005) and the Amendments</a:t>
            </a:r>
            <a:endParaRPr lang="en-ZW" dirty="0"/>
          </a:p>
        </p:txBody>
      </p:sp>
      <p:sp>
        <p:nvSpPr>
          <p:cNvPr id="3" name="Text Placeholder 2"/>
          <p:cNvSpPr>
            <a:spLocks noGrp="1"/>
          </p:cNvSpPr>
          <p:nvPr>
            <p:ph type="body" idx="1"/>
          </p:nvPr>
        </p:nvSpPr>
        <p:spPr/>
        <p:txBody>
          <a:bodyPr/>
          <a:lstStyle/>
          <a:p>
            <a:r>
              <a:rPr lang="en-ZW" dirty="0" smtClean="0"/>
              <a:t>Acts</a:t>
            </a:r>
            <a:endParaRPr lang="en-ZW" dirty="0"/>
          </a:p>
        </p:txBody>
      </p:sp>
      <p:sp>
        <p:nvSpPr>
          <p:cNvPr id="4" name="Content Placeholder 3"/>
          <p:cNvSpPr>
            <a:spLocks noGrp="1"/>
          </p:cNvSpPr>
          <p:nvPr>
            <p:ph sz="half" idx="2"/>
          </p:nvPr>
        </p:nvSpPr>
        <p:spPr/>
        <p:txBody>
          <a:bodyPr/>
          <a:lstStyle/>
          <a:p>
            <a:r>
              <a:rPr lang="en-ZW" dirty="0" smtClean="0"/>
              <a:t>25/2004</a:t>
            </a:r>
            <a:r>
              <a:rPr lang="en-ZW" dirty="0"/>
              <a:t>, </a:t>
            </a:r>
          </a:p>
          <a:p>
            <a:r>
              <a:rPr lang="en-ZW" dirty="0"/>
              <a:t>17/2007, </a:t>
            </a:r>
          </a:p>
          <a:p>
            <a:r>
              <a:rPr lang="en-ZW" dirty="0"/>
              <a:t>1/2008, </a:t>
            </a:r>
          </a:p>
          <a:p>
            <a:r>
              <a:rPr lang="en-ZW" dirty="0"/>
              <a:t>3/2012, </a:t>
            </a:r>
          </a:p>
          <a:p>
            <a:r>
              <a:rPr lang="en-ZW" b="1" u="sng" dirty="0">
                <a:solidFill>
                  <a:srgbClr val="FF0000"/>
                </a:solidFill>
              </a:rPr>
              <a:t>5/2014, </a:t>
            </a:r>
          </a:p>
          <a:p>
            <a:r>
              <a:rPr lang="en-ZW" b="1" u="sng" dirty="0">
                <a:solidFill>
                  <a:srgbClr val="FF0000"/>
                </a:solidFill>
              </a:rPr>
              <a:t>6/2014.</a:t>
            </a:r>
          </a:p>
          <a:p>
            <a:r>
              <a:rPr lang="en-ZW" b="1" u="sng" dirty="0" smtClean="0">
                <a:solidFill>
                  <a:srgbClr val="FF0000"/>
                </a:solidFill>
              </a:rPr>
              <a:t>3 </a:t>
            </a:r>
            <a:r>
              <a:rPr lang="en-ZW" b="1" u="sng" dirty="0">
                <a:solidFill>
                  <a:srgbClr val="FF0000"/>
                </a:solidFill>
              </a:rPr>
              <a:t>of </a:t>
            </a:r>
            <a:r>
              <a:rPr lang="en-ZW" b="1" u="sng" dirty="0" smtClean="0">
                <a:solidFill>
                  <a:srgbClr val="FF0000"/>
                </a:solidFill>
              </a:rPr>
              <a:t>2016 </a:t>
            </a:r>
            <a:endParaRPr lang="en-ZW" b="1" u="sng" dirty="0">
              <a:solidFill>
                <a:srgbClr val="FF0000"/>
              </a:solidFill>
            </a:endParaRPr>
          </a:p>
          <a:p>
            <a:endParaRPr lang="en-ZW" dirty="0"/>
          </a:p>
        </p:txBody>
      </p:sp>
      <p:sp>
        <p:nvSpPr>
          <p:cNvPr id="5" name="Text Placeholder 4"/>
          <p:cNvSpPr>
            <a:spLocks noGrp="1"/>
          </p:cNvSpPr>
          <p:nvPr>
            <p:ph type="body" sz="quarter" idx="3"/>
          </p:nvPr>
        </p:nvSpPr>
        <p:spPr/>
        <p:txBody>
          <a:bodyPr/>
          <a:lstStyle/>
          <a:p>
            <a:r>
              <a:rPr lang="en-ZW" dirty="0" smtClean="0"/>
              <a:t>Statutory Instruments</a:t>
            </a:r>
            <a:endParaRPr lang="en-ZW" dirty="0"/>
          </a:p>
        </p:txBody>
      </p:sp>
      <p:sp>
        <p:nvSpPr>
          <p:cNvPr id="6" name="Content Placeholder 5"/>
          <p:cNvSpPr>
            <a:spLocks noGrp="1"/>
          </p:cNvSpPr>
          <p:nvPr>
            <p:ph sz="quarter" idx="4"/>
          </p:nvPr>
        </p:nvSpPr>
        <p:spPr/>
        <p:txBody>
          <a:bodyPr/>
          <a:lstStyle/>
          <a:p>
            <a:r>
              <a:rPr lang="en-ZW" dirty="0"/>
              <a:t>13B/2008, </a:t>
            </a:r>
          </a:p>
          <a:p>
            <a:r>
              <a:rPr lang="en-ZW" dirty="0"/>
              <a:t>43/2008, </a:t>
            </a:r>
          </a:p>
          <a:p>
            <a:r>
              <a:rPr lang="en-ZW" dirty="0"/>
              <a:t>96/2008, </a:t>
            </a:r>
          </a:p>
          <a:p>
            <a:r>
              <a:rPr lang="en-ZW" b="1" u="sng" dirty="0">
                <a:solidFill>
                  <a:srgbClr val="FF0000"/>
                </a:solidFill>
              </a:rPr>
              <a:t>85/2013.</a:t>
            </a:r>
          </a:p>
          <a:p>
            <a:endParaRPr lang="en-ZW" dirty="0"/>
          </a:p>
        </p:txBody>
      </p:sp>
    </p:spTree>
    <p:extLst>
      <p:ext uri="{BB962C8B-B14F-4D97-AF65-F5344CB8AC3E}">
        <p14:creationId xmlns:p14="http://schemas.microsoft.com/office/powerpoint/2010/main" val="16366359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Culture of piecemeal electoral amendments</a:t>
            </a:r>
            <a:endParaRPr lang="en-ZW" dirty="0"/>
          </a:p>
        </p:txBody>
      </p:sp>
      <p:sp>
        <p:nvSpPr>
          <p:cNvPr id="3" name="Content Placeholder 2"/>
          <p:cNvSpPr>
            <a:spLocks noGrp="1"/>
          </p:cNvSpPr>
          <p:nvPr>
            <p:ph idx="1"/>
          </p:nvPr>
        </p:nvSpPr>
        <p:spPr/>
        <p:txBody>
          <a:bodyPr>
            <a:normAutofit fontScale="70000" lnSpcReduction="20000"/>
          </a:bodyPr>
          <a:lstStyle/>
          <a:p>
            <a:pPr>
              <a:lnSpc>
                <a:spcPct val="200000"/>
              </a:lnSpc>
            </a:pPr>
            <a:r>
              <a:rPr lang="en-ZW" dirty="0"/>
              <a:t>the General Laws Amendment Act (No. 3 of 2016): The GLAA took an omnibus approach to amend and attempt to align 126 Acts with the </a:t>
            </a:r>
            <a:r>
              <a:rPr lang="en-ZW" dirty="0" smtClean="0"/>
              <a:t>Constitution, including the Electoral laws:</a:t>
            </a:r>
          </a:p>
          <a:p>
            <a:pPr>
              <a:lnSpc>
                <a:spcPct val="200000"/>
              </a:lnSpc>
            </a:pPr>
            <a:r>
              <a:rPr lang="en-ZW" dirty="0" smtClean="0"/>
              <a:t>Inevitable inadequacies in attention to Electoral laws: Misalignment of the constitution in some respect</a:t>
            </a:r>
            <a:endParaRPr lang="en-ZW" dirty="0"/>
          </a:p>
          <a:p>
            <a:pPr>
              <a:lnSpc>
                <a:spcPct val="200000"/>
              </a:lnSpc>
            </a:pPr>
            <a:r>
              <a:rPr lang="en-ZW" dirty="0"/>
              <a:t>the Electoral Amendment Act (No. 6 of 2014) and</a:t>
            </a:r>
          </a:p>
          <a:p>
            <a:pPr>
              <a:lnSpc>
                <a:spcPct val="200000"/>
              </a:lnSpc>
            </a:pPr>
            <a:r>
              <a:rPr lang="en-ZW" dirty="0"/>
              <a:t>the National Prosecuting Authority Act (No. 5 of 2014</a:t>
            </a:r>
            <a:r>
              <a:rPr lang="en-ZW" dirty="0" smtClean="0"/>
              <a:t>] focusses on a narrow consequential amendment</a:t>
            </a:r>
          </a:p>
          <a:p>
            <a:pPr>
              <a:lnSpc>
                <a:spcPct val="200000"/>
              </a:lnSpc>
            </a:pPr>
            <a:r>
              <a:rPr lang="en-ZW" dirty="0" smtClean="0"/>
              <a:t>SI 85/2013- Rushed through SI to facilitate 2013 elections: Legality questionable</a:t>
            </a:r>
          </a:p>
          <a:p>
            <a:pPr>
              <a:lnSpc>
                <a:spcPct val="200000"/>
              </a:lnSpc>
            </a:pPr>
            <a:r>
              <a:rPr lang="en-ZW" dirty="0" smtClean="0"/>
              <a:t>After these amendments there are still significant shortcomings in the Electoral Law</a:t>
            </a:r>
            <a:endParaRPr lang="en-ZW" dirty="0"/>
          </a:p>
          <a:p>
            <a:pPr>
              <a:lnSpc>
                <a:spcPct val="200000"/>
              </a:lnSpc>
            </a:pPr>
            <a:endParaRPr lang="en-ZW" dirty="0"/>
          </a:p>
          <a:p>
            <a:endParaRPr lang="en-ZW" dirty="0"/>
          </a:p>
        </p:txBody>
      </p:sp>
    </p:spTree>
    <p:extLst>
      <p:ext uri="{BB962C8B-B14F-4D97-AF65-F5344CB8AC3E}">
        <p14:creationId xmlns:p14="http://schemas.microsoft.com/office/powerpoint/2010/main" val="2893688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smtClean="0"/>
              <a:t>ZEC: Sole mandate to conduct elections: Section 239</a:t>
            </a:r>
            <a:endParaRPr lang="en-ZW" dirty="0"/>
          </a:p>
        </p:txBody>
      </p:sp>
      <p:sp>
        <p:nvSpPr>
          <p:cNvPr id="3" name="Content Placeholder 2"/>
          <p:cNvSpPr>
            <a:spLocks noGrp="1"/>
          </p:cNvSpPr>
          <p:nvPr>
            <p:ph idx="1"/>
          </p:nvPr>
        </p:nvSpPr>
        <p:spPr/>
        <p:txBody>
          <a:bodyPr/>
          <a:lstStyle/>
          <a:p>
            <a:r>
              <a:rPr lang="en-ZW" dirty="0"/>
              <a:t>Section </a:t>
            </a:r>
            <a:r>
              <a:rPr lang="en-ZW" dirty="0" smtClean="0"/>
              <a:t>3 of GLAA </a:t>
            </a:r>
            <a:r>
              <a:rPr lang="en-ZW" dirty="0"/>
              <a:t>purportedly confers on the Zimbabwe Electoral Commission, the functions of the registration of voters and abolishes the office of the Registrar-General of voters.</a:t>
            </a:r>
          </a:p>
          <a:p>
            <a:r>
              <a:rPr lang="en-ZW" dirty="0" smtClean="0"/>
              <a:t>However </a:t>
            </a:r>
            <a:r>
              <a:rPr lang="en-ZW" dirty="0"/>
              <a:t>The Section gives a substantial role to the office of the former Registrar-General of Voters, in his or her capacity as the </a:t>
            </a:r>
            <a:r>
              <a:rPr lang="en-ZW" dirty="0" smtClean="0"/>
              <a:t> R-G of </a:t>
            </a:r>
            <a:r>
              <a:rPr lang="en-ZW" dirty="0"/>
              <a:t>Births and Deaths, the </a:t>
            </a:r>
            <a:r>
              <a:rPr lang="en-ZW" dirty="0" smtClean="0"/>
              <a:t>R-G </a:t>
            </a:r>
            <a:r>
              <a:rPr lang="en-ZW" dirty="0"/>
              <a:t>of Citizenship and the </a:t>
            </a:r>
            <a:r>
              <a:rPr lang="en-ZW" dirty="0" smtClean="0"/>
              <a:t>R-G &amp; R-G </a:t>
            </a:r>
            <a:r>
              <a:rPr lang="en-ZW" dirty="0"/>
              <a:t>of National Registration. </a:t>
            </a:r>
            <a:endParaRPr lang="en-ZW" dirty="0" smtClean="0"/>
          </a:p>
          <a:p>
            <a:r>
              <a:rPr lang="en-ZW" dirty="0" smtClean="0"/>
              <a:t>This </a:t>
            </a:r>
            <a:r>
              <a:rPr lang="en-ZW" dirty="0"/>
              <a:t>is done, it is explained, “to ensure that their respective databases, as they relate to the eligibility or potential eligibility of voters, are in harmony with each other.”</a:t>
            </a:r>
          </a:p>
        </p:txBody>
      </p:sp>
    </p:spTree>
    <p:extLst>
      <p:ext uri="{BB962C8B-B14F-4D97-AF65-F5344CB8AC3E}">
        <p14:creationId xmlns:p14="http://schemas.microsoft.com/office/powerpoint/2010/main" val="7986646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4388</TotalTime>
  <Words>3903</Words>
  <Application>Microsoft Office PowerPoint</Application>
  <PresentationFormat>Custom</PresentationFormat>
  <Paragraphs>261</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Ion</vt:lpstr>
      <vt:lpstr>“2018 Elections: Dialogue for Sustainable Democratic Elections in Zimbabwe.” </vt:lpstr>
      <vt:lpstr>PowerPoint Presentation</vt:lpstr>
      <vt:lpstr>Ice- Breaking reflection</vt:lpstr>
      <vt:lpstr>Democracy Good governance &amp; elections</vt:lpstr>
      <vt:lpstr>The spirit of the Constitution in Electoral systems</vt:lpstr>
      <vt:lpstr>The spirit of the Constitution in Electoral processes/systems</vt:lpstr>
      <vt:lpstr>The Electoral Act(2005) and the Amendments</vt:lpstr>
      <vt:lpstr>Culture of piecemeal electoral amendments</vt:lpstr>
      <vt:lpstr>ZEC: Sole mandate to conduct elections: Section 239</vt:lpstr>
      <vt:lpstr>ZEC: Sole mandate to conduct elections: Section 239 (cont.)</vt:lpstr>
      <vt:lpstr>ZEC: Sole mandate to conduct elections: Section 239 (cont.)</vt:lpstr>
      <vt:lpstr>Recommendations</vt:lpstr>
      <vt:lpstr>Right to Vote</vt:lpstr>
      <vt:lpstr>Right to vote</vt:lpstr>
      <vt:lpstr>Recommendations</vt:lpstr>
      <vt:lpstr>Voter Registration</vt:lpstr>
      <vt:lpstr>Recommendation</vt:lpstr>
      <vt:lpstr>Access to Electoral Information</vt:lpstr>
      <vt:lpstr>Recommendations</vt:lpstr>
      <vt:lpstr>The Biometric conundrum</vt:lpstr>
      <vt:lpstr>Recommendations</vt:lpstr>
      <vt:lpstr>Minister’s role in electoral processes tantamount to interference</vt:lpstr>
      <vt:lpstr>Minister’s role in electoral processes tantamount to interference</vt:lpstr>
      <vt:lpstr>Minister’s role in electoral processes tantamount to interference</vt:lpstr>
      <vt:lpstr>Recommendations</vt:lpstr>
      <vt:lpstr>ZEC and Voter registration</vt:lpstr>
      <vt:lpstr>Recommendations</vt:lpstr>
      <vt:lpstr>Boundary Delimitation </vt:lpstr>
      <vt:lpstr>Recommendations</vt:lpstr>
      <vt:lpstr>Code of Conduct for elections</vt:lpstr>
      <vt:lpstr>Recommendations</vt:lpstr>
      <vt:lpstr>Filling proportional representation seats</vt:lpstr>
      <vt:lpstr>Recommendations</vt:lpstr>
      <vt:lpstr>Devolution-provincial Councils</vt:lpstr>
      <vt:lpstr>Recommendations</vt:lpstr>
      <vt:lpstr>Election Observation</vt:lpstr>
      <vt:lpstr>Recommendations</vt:lpstr>
      <vt:lpstr>Media access</vt:lpstr>
      <vt:lpstr>Recommendations</vt:lpstr>
      <vt:lpstr>Elections Challenges</vt:lpstr>
      <vt:lpstr>Recommendations</vt:lpstr>
      <vt:lpstr>Public complaints</vt:lpstr>
      <vt:lpstr>Recommendations</vt:lpstr>
      <vt:lpstr>Electoral Court</vt:lpstr>
      <vt:lpstr>Recommendations</vt:lpstr>
      <vt:lpstr>Voter education</vt:lpstr>
      <vt:lpstr>Voter education</vt:lpstr>
      <vt:lpstr>Recommendations</vt:lpstr>
      <vt:lpstr>Independence of Electoral Commission</vt:lpstr>
      <vt:lpstr>Recommendations</vt:lpstr>
      <vt:lpstr>Special voting:  A fait Accompli?</vt:lpstr>
      <vt:lpstr>Recommendations</vt:lpstr>
      <vt:lpstr>Conclusion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Dzimbabwe</dc:creator>
  <cp:lastModifiedBy>Kevin Maenzanise</cp:lastModifiedBy>
  <cp:revision>45</cp:revision>
  <cp:lastPrinted>2015-10-14T16:47:13Z</cp:lastPrinted>
  <dcterms:created xsi:type="dcterms:W3CDTF">2015-10-14T14:03:43Z</dcterms:created>
  <dcterms:modified xsi:type="dcterms:W3CDTF">2016-11-04T07:24:04Z</dcterms:modified>
</cp:coreProperties>
</file>