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61" r:id="rId4"/>
    <p:sldId id="270" r:id="rId5"/>
    <p:sldId id="257" r:id="rId6"/>
    <p:sldId id="258" r:id="rId7"/>
    <p:sldId id="268" r:id="rId8"/>
    <p:sldId id="262" r:id="rId9"/>
    <p:sldId id="266" r:id="rId10"/>
    <p:sldId id="263" r:id="rId11"/>
    <p:sldId id="264" r:id="rId12"/>
    <p:sldId id="259" r:id="rId13"/>
    <p:sldId id="260" r:id="rId14"/>
    <p:sldId id="265" r:id="rId15"/>
    <p:sldId id="267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40F5E8E2-D442-43FA-B958-34DAC4B8A774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288926B-942C-463D-91C0-D59C616495D2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5E8E2-D442-43FA-B958-34DAC4B8A774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8926B-942C-463D-91C0-D59C616495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5E8E2-D442-43FA-B958-34DAC4B8A774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8926B-942C-463D-91C0-D59C616495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5E8E2-D442-43FA-B958-34DAC4B8A774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8926B-942C-463D-91C0-D59C616495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5E8E2-D442-43FA-B958-34DAC4B8A774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8926B-942C-463D-91C0-D59C616495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5E8E2-D442-43FA-B958-34DAC4B8A774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8926B-942C-463D-91C0-D59C616495D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5E8E2-D442-43FA-B958-34DAC4B8A774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8926B-942C-463D-91C0-D59C616495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5E8E2-D442-43FA-B958-34DAC4B8A774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8926B-942C-463D-91C0-D59C616495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5E8E2-D442-43FA-B958-34DAC4B8A774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8926B-942C-463D-91C0-D59C616495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5E8E2-D442-43FA-B958-34DAC4B8A774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8926B-942C-463D-91C0-D59C616495D2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5E8E2-D442-43FA-B958-34DAC4B8A774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8926B-942C-463D-91C0-D59C616495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40F5E8E2-D442-43FA-B958-34DAC4B8A774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7288926B-942C-463D-91C0-D59C616495D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 smtClean="0"/>
              <a:t>The </a:t>
            </a:r>
            <a:r>
              <a:rPr lang="en-GB" b="1" dirty="0"/>
              <a:t>Biometric Voter Registration system in </a:t>
            </a:r>
            <a:r>
              <a:rPr lang="en-GB" b="1" dirty="0" smtClean="0"/>
              <a:t>Africa-”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/>
              <a:t>Drawing good practises and lessons learnt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604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Integrity factors</a:t>
            </a:r>
          </a:p>
          <a:p>
            <a:pPr lvl="1"/>
            <a:r>
              <a:rPr lang="en-US" dirty="0" smtClean="0"/>
              <a:t>Buy-in from voters (local misconceptions)</a:t>
            </a:r>
          </a:p>
          <a:p>
            <a:pPr lvl="1"/>
            <a:r>
              <a:rPr lang="en-US" dirty="0" smtClean="0"/>
              <a:t>Buy-in from government</a:t>
            </a:r>
          </a:p>
          <a:p>
            <a:pPr lvl="1"/>
            <a:r>
              <a:rPr lang="en-US" dirty="0" smtClean="0"/>
              <a:t>Buy-in from actors (</a:t>
            </a:r>
            <a:r>
              <a:rPr lang="en-US" dirty="0"/>
              <a:t>S</a:t>
            </a:r>
            <a:r>
              <a:rPr lang="en-US" dirty="0" smtClean="0"/>
              <a:t>omalia 2010 BVR abandoned)</a:t>
            </a:r>
          </a:p>
          <a:p>
            <a:pPr lvl="1"/>
            <a:r>
              <a:rPr lang="en-US" dirty="0" smtClean="0"/>
              <a:t>Proprietary issues (vendor lock-in)</a:t>
            </a:r>
          </a:p>
          <a:p>
            <a:pPr lvl="1"/>
            <a:r>
              <a:rPr lang="en-US" dirty="0" smtClean="0"/>
              <a:t>Procurement processes</a:t>
            </a:r>
          </a:p>
          <a:p>
            <a:pPr lvl="1"/>
            <a:r>
              <a:rPr lang="en-US" dirty="0" smtClean="0"/>
              <a:t>Cost of elections</a:t>
            </a:r>
          </a:p>
          <a:p>
            <a:r>
              <a:rPr lang="en-US" dirty="0" smtClean="0"/>
              <a:t>Environmental factors</a:t>
            </a:r>
          </a:p>
          <a:p>
            <a:pPr lvl="1"/>
            <a:r>
              <a:rPr lang="en-US" dirty="0" smtClean="0"/>
              <a:t>Infrastructural problem – electricity</a:t>
            </a:r>
          </a:p>
          <a:p>
            <a:pPr lvl="1"/>
            <a:r>
              <a:rPr lang="en-US" dirty="0" smtClean="0"/>
              <a:t>Insecurity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8747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E-day challenges</a:t>
            </a:r>
          </a:p>
          <a:p>
            <a:pPr lvl="1"/>
            <a:r>
              <a:rPr lang="en-US" dirty="0" smtClean="0"/>
              <a:t> little room for error for EVIDs/AFIDs</a:t>
            </a:r>
          </a:p>
          <a:p>
            <a:pPr lvl="1"/>
            <a:r>
              <a:rPr lang="en-US" dirty="0" smtClean="0"/>
              <a:t>Time constraints. Long processes witnessed in a number of countries. </a:t>
            </a:r>
            <a:r>
              <a:rPr lang="en-US" i="1" dirty="0" err="1" smtClean="0"/>
              <a:t>Goodluck</a:t>
            </a:r>
            <a:r>
              <a:rPr lang="en-US" i="1" dirty="0" smtClean="0"/>
              <a:t> Jonathans experience in Nigerian Elections 2015</a:t>
            </a:r>
          </a:p>
          <a:p>
            <a:pPr lvl="1"/>
            <a:r>
              <a:rPr lang="en-US" dirty="0" smtClean="0"/>
              <a:t>Usability of faulty registers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157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953536"/>
          </a:xfrm>
        </p:spPr>
        <p:txBody>
          <a:bodyPr>
            <a:normAutofit/>
          </a:bodyPr>
          <a:lstStyle/>
          <a:p>
            <a:r>
              <a:rPr lang="en-US" dirty="0" smtClean="0"/>
              <a:t>Lessons learnt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 smtClean="0"/>
              <a:t>Robust legal framework that guides application of technology in Elections. (amended electoral laws –Kenya)</a:t>
            </a:r>
          </a:p>
          <a:p>
            <a:pPr lvl="0"/>
            <a:r>
              <a:rPr lang="en-US" dirty="0" smtClean="0"/>
              <a:t>Contingency measures in case of IT failures</a:t>
            </a:r>
          </a:p>
          <a:p>
            <a:r>
              <a:rPr lang="en-US" dirty="0"/>
              <a:t>Improvement of technology to support more efficient use of BVR. </a:t>
            </a:r>
            <a:r>
              <a:rPr lang="en-US" dirty="0" err="1"/>
              <a:t>e.g</a:t>
            </a:r>
            <a:r>
              <a:rPr lang="en-US" dirty="0"/>
              <a:t> Use of smartcards in some countries (SA). Nigeria has developed permanent a biometric, chip-based permanent voter cards with Card readers deployed at polling stations.</a:t>
            </a:r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452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Lessons learnt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Determine the use of BVR. In Cameroun they were used for de-duplication of the register. Clarity on the need is crucial</a:t>
            </a:r>
          </a:p>
          <a:p>
            <a:r>
              <a:rPr lang="en-US" dirty="0" smtClean="0"/>
              <a:t>Robust consultation with electoral stakeholder to create buy-in, transparency and acceptance.</a:t>
            </a:r>
          </a:p>
          <a:p>
            <a:r>
              <a:rPr lang="en-US" dirty="0" smtClean="0"/>
              <a:t>Borrowing of Kits across member states (Kenya -Burundi) may reduce costs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062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Lessons learnt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Early (and open) procurement process to facilitate testing, training and deployment</a:t>
            </a:r>
          </a:p>
          <a:p>
            <a:r>
              <a:rPr lang="en-US" dirty="0" smtClean="0"/>
              <a:t>Capacity building of the EMB field personnel</a:t>
            </a:r>
          </a:p>
          <a:p>
            <a:r>
              <a:rPr lang="en-US" dirty="0" smtClean="0"/>
              <a:t>Need for a clear </a:t>
            </a:r>
            <a:r>
              <a:rPr lang="en-US" smtClean="0"/>
              <a:t>and acceptable criteria </a:t>
            </a:r>
            <a:r>
              <a:rPr lang="en-US" dirty="0" smtClean="0"/>
              <a:t>for deployment of the kits. Skewed distribution can lead to a disproportionate registration of voters.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76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While BVR have generally increased the efficiency of the VR process the identified challenges should be addressed</a:t>
            </a:r>
          </a:p>
          <a:p>
            <a:r>
              <a:rPr lang="en-US" dirty="0" smtClean="0"/>
              <a:t>Technology is not a silver-bullet to address electoral fraud in Africa</a:t>
            </a:r>
          </a:p>
          <a:p>
            <a:r>
              <a:rPr lang="en-US" dirty="0" smtClean="0"/>
              <a:t>A credible voter register remains a key pillar for genuine elections. Efforts to improve the process must be sought</a:t>
            </a:r>
          </a:p>
          <a:p>
            <a:r>
              <a:rPr lang="en-US" dirty="0" smtClean="0"/>
              <a:t>Elections belong to the people. Public participation in electronically driven processes in crucial for integrity.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686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Principles of voter registration process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529584" cy="3493008"/>
          </a:xfrm>
        </p:spPr>
        <p:txBody>
          <a:bodyPr>
            <a:normAutofit/>
          </a:bodyPr>
          <a:lstStyle/>
          <a:p>
            <a:r>
              <a:rPr lang="en-US" dirty="0" smtClean="0"/>
              <a:t>Integrity</a:t>
            </a:r>
          </a:p>
          <a:p>
            <a:r>
              <a:rPr lang="en-US" dirty="0" smtClean="0"/>
              <a:t>Inclusiveness</a:t>
            </a:r>
          </a:p>
          <a:p>
            <a:r>
              <a:rPr lang="en-US" dirty="0" smtClean="0"/>
              <a:t>Comprehensiveness</a:t>
            </a:r>
          </a:p>
          <a:p>
            <a:r>
              <a:rPr lang="en-US" dirty="0" smtClean="0"/>
              <a:t>Accuracy</a:t>
            </a:r>
          </a:p>
          <a:p>
            <a:r>
              <a:rPr lang="en-US" dirty="0" smtClean="0"/>
              <a:t>Accessibility</a:t>
            </a:r>
          </a:p>
          <a:p>
            <a:r>
              <a:rPr lang="en-US" dirty="0" smtClean="0"/>
              <a:t>An informed public</a:t>
            </a:r>
          </a:p>
          <a:p>
            <a:r>
              <a:rPr lang="en-US" dirty="0" smtClean="0"/>
              <a:t>Stakeholder participation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>
          <a:xfrm>
            <a:off x="4645152" y="2313430"/>
            <a:ext cx="3419856" cy="363016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Transparency</a:t>
            </a:r>
          </a:p>
          <a:p>
            <a:r>
              <a:rPr lang="en-US" dirty="0" smtClean="0"/>
              <a:t>Security</a:t>
            </a:r>
          </a:p>
          <a:p>
            <a:r>
              <a:rPr lang="en-US" dirty="0" smtClean="0"/>
              <a:t>Privacy of information</a:t>
            </a:r>
          </a:p>
          <a:p>
            <a:r>
              <a:rPr lang="en-US" dirty="0" smtClean="0"/>
              <a:t>Cost-effectiveness</a:t>
            </a:r>
          </a:p>
          <a:p>
            <a:r>
              <a:rPr lang="en-US" dirty="0" smtClean="0"/>
              <a:t>Accountability</a:t>
            </a:r>
          </a:p>
          <a:p>
            <a:r>
              <a:rPr lang="en-US" dirty="0" smtClean="0"/>
              <a:t>Credibility</a:t>
            </a:r>
          </a:p>
          <a:p>
            <a:r>
              <a:rPr lang="en-US" dirty="0" smtClean="0"/>
              <a:t>Admin &amp; political feasibility</a:t>
            </a:r>
          </a:p>
          <a:p>
            <a:r>
              <a:rPr lang="en-US" dirty="0" smtClean="0"/>
              <a:t>Sustainability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235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Introduction of the BVR systems in Africa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Intended to address the following</a:t>
            </a:r>
          </a:p>
          <a:p>
            <a:pPr lvl="1"/>
            <a:r>
              <a:rPr lang="en-US" dirty="0" smtClean="0"/>
              <a:t>Cleaning of the voter register (De-duplication, dead voters)</a:t>
            </a:r>
          </a:p>
          <a:p>
            <a:pPr lvl="1"/>
            <a:r>
              <a:rPr lang="en-US" dirty="0" smtClean="0"/>
              <a:t>Efficiency</a:t>
            </a:r>
          </a:p>
          <a:p>
            <a:pPr lvl="1"/>
            <a:r>
              <a:rPr lang="en-US" dirty="0" smtClean="0"/>
              <a:t>Improve the quality of the voter register</a:t>
            </a:r>
          </a:p>
          <a:p>
            <a:pPr lvl="1"/>
            <a:r>
              <a:rPr lang="en-US" dirty="0" smtClean="0"/>
              <a:t>Enfranchise eligible voters</a:t>
            </a:r>
          </a:p>
          <a:p>
            <a:pPr lvl="1"/>
            <a:r>
              <a:rPr lang="en-US" dirty="0" smtClean="0"/>
              <a:t>Enhance trust and credibility of the process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047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Pre-requisites for IT use in voter registration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legal </a:t>
            </a:r>
            <a:r>
              <a:rPr lang="en-US" dirty="0"/>
              <a:t>provisions in a country and culturally accepted </a:t>
            </a:r>
            <a:r>
              <a:rPr lang="en-US" dirty="0" smtClean="0"/>
              <a:t>technology</a:t>
            </a:r>
            <a:r>
              <a:rPr lang="en-US" dirty="0"/>
              <a:t>. </a:t>
            </a:r>
          </a:p>
          <a:p>
            <a:r>
              <a:rPr lang="en-US" dirty="0" smtClean="0"/>
              <a:t>political will</a:t>
            </a:r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existing conditions and infrastructure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capacity of the </a:t>
            </a:r>
            <a:r>
              <a:rPr lang="en-US" dirty="0" smtClean="0"/>
              <a:t>EMB</a:t>
            </a:r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environmental conditions in the </a:t>
            </a:r>
            <a:r>
              <a:rPr lang="en-US" dirty="0" smtClean="0"/>
              <a:t>country</a:t>
            </a:r>
          </a:p>
          <a:p>
            <a:r>
              <a:rPr lang="en-US" dirty="0" smtClean="0"/>
              <a:t>The </a:t>
            </a:r>
            <a:r>
              <a:rPr lang="en-US" dirty="0"/>
              <a:t>lifespan and compatibility of the </a:t>
            </a:r>
            <a:r>
              <a:rPr lang="en-US" dirty="0" smtClean="0"/>
              <a:t>technology</a:t>
            </a:r>
            <a:endParaRPr lang="en-US" dirty="0"/>
          </a:p>
          <a:p>
            <a:r>
              <a:rPr lang="en-US" dirty="0" smtClean="0"/>
              <a:t>Timing </a:t>
            </a:r>
          </a:p>
          <a:p>
            <a:r>
              <a:rPr lang="en-US" dirty="0" smtClean="0"/>
              <a:t>Financial </a:t>
            </a:r>
            <a:r>
              <a:rPr lang="en-US" dirty="0"/>
              <a:t>resources and cost implications </a:t>
            </a:r>
            <a:endParaRPr lang="en-US" dirty="0" smtClean="0"/>
          </a:p>
          <a:p>
            <a:r>
              <a:rPr lang="en-US" dirty="0" smtClean="0"/>
              <a:t>Staff capacity</a:t>
            </a:r>
          </a:p>
          <a:p>
            <a:r>
              <a:rPr lang="en-US" dirty="0" smtClean="0"/>
              <a:t>The </a:t>
            </a:r>
            <a:r>
              <a:rPr lang="en-US" dirty="0"/>
              <a:t>ICT capacity in a </a:t>
            </a:r>
            <a:r>
              <a:rPr lang="en-US" dirty="0" smtClean="0"/>
              <a:t>country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85943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of BVRs in Africa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143000"/>
            <a:ext cx="83820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47227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overview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pPr lvl="1"/>
            <a:endParaRPr lang="en-US" dirty="0"/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905000"/>
            <a:ext cx="12039600" cy="586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05245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914400"/>
            <a:ext cx="7024744" cy="1295400"/>
          </a:xfrm>
        </p:spPr>
        <p:txBody>
          <a:bodyPr>
            <a:normAutofit fontScale="90000"/>
          </a:bodyPr>
          <a:lstStyle/>
          <a:p>
            <a:pPr marL="68580" lvl="0">
              <a:spcBef>
                <a:spcPct val="20000"/>
              </a:spcBef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The good story thus far- </a:t>
            </a:r>
            <a:r>
              <a:rPr lang="en-US" sz="2400" dirty="0">
                <a:solidFill>
                  <a:srgbClr val="3E3D2D"/>
                </a:solidFill>
                <a:ea typeface="+mn-ea"/>
                <a:cs typeface="+mn-cs"/>
              </a:rPr>
              <a:t>Case </a:t>
            </a:r>
            <a:r>
              <a:rPr lang="en-US" sz="1600" dirty="0">
                <a:solidFill>
                  <a:srgbClr val="3E3D2D"/>
                </a:solidFill>
                <a:ea typeface="+mn-ea"/>
                <a:cs typeface="+mn-cs"/>
              </a:rPr>
              <a:t>studies of DRC, Ghana, Liberia, Malawi, Mozambique, Senegal, Rwanda, South Africa and Kenya</a:t>
            </a:r>
            <a:r>
              <a:rPr lang="en-US" sz="2400" dirty="0">
                <a:solidFill>
                  <a:srgbClr val="3E3D2D"/>
                </a:solidFill>
                <a:ea typeface="+mn-ea"/>
                <a:cs typeface="+mn-cs"/>
              </a:rPr>
              <a:t/>
            </a:r>
            <a:br>
              <a:rPr lang="en-US" sz="2400" dirty="0">
                <a:solidFill>
                  <a:srgbClr val="3E3D2D"/>
                </a:solidFill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28800"/>
            <a:ext cx="6777317" cy="400382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Increased voter registration numbers</a:t>
            </a:r>
          </a:p>
          <a:p>
            <a:r>
              <a:rPr lang="en-US" dirty="0" smtClean="0"/>
              <a:t>Higher rate of acceptance than manual systems</a:t>
            </a:r>
          </a:p>
          <a:p>
            <a:r>
              <a:rPr lang="en-US" dirty="0" smtClean="0"/>
              <a:t>Improved participation by the public</a:t>
            </a:r>
          </a:p>
          <a:p>
            <a:r>
              <a:rPr lang="en-US" dirty="0" smtClean="0"/>
              <a:t>Stakeholder confidence boosted</a:t>
            </a:r>
          </a:p>
          <a:p>
            <a:r>
              <a:rPr lang="en-US" dirty="0" smtClean="0"/>
              <a:t>Reduction of double registration</a:t>
            </a:r>
          </a:p>
          <a:p>
            <a:r>
              <a:rPr lang="en-US" dirty="0" smtClean="0"/>
              <a:t>Completeness of the VR</a:t>
            </a:r>
          </a:p>
          <a:p>
            <a:r>
              <a:rPr lang="en-US" dirty="0" smtClean="0"/>
              <a:t>E-register good for updates</a:t>
            </a:r>
          </a:p>
          <a:p>
            <a:r>
              <a:rPr lang="en-US" dirty="0" smtClean="0"/>
              <a:t>Reduction of electoral fraud</a:t>
            </a:r>
          </a:p>
          <a:p>
            <a:r>
              <a:rPr lang="en-US" dirty="0" smtClean="0"/>
              <a:t>More professional mgt. of elections</a:t>
            </a:r>
          </a:p>
          <a:p>
            <a:r>
              <a:rPr lang="en-US" dirty="0" smtClean="0"/>
              <a:t>Generic ID produced as a bi-product</a:t>
            </a:r>
          </a:p>
          <a:p>
            <a:pPr marL="6858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59877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Lack of clear legal regimes</a:t>
            </a:r>
          </a:p>
          <a:p>
            <a:pPr lvl="1"/>
            <a:r>
              <a:rPr lang="en-US" dirty="0" smtClean="0"/>
              <a:t>Clarity on use of technology</a:t>
            </a:r>
          </a:p>
          <a:p>
            <a:pPr lvl="1"/>
            <a:r>
              <a:rPr lang="en-US" dirty="0" smtClean="0"/>
              <a:t>Confidentiality issues</a:t>
            </a:r>
          </a:p>
          <a:p>
            <a:pPr lvl="1"/>
            <a:r>
              <a:rPr lang="en-US" dirty="0" smtClean="0"/>
              <a:t>Contingency mechanisms</a:t>
            </a:r>
          </a:p>
          <a:p>
            <a:pPr lvl="1"/>
            <a:r>
              <a:rPr lang="en-US" dirty="0" smtClean="0"/>
              <a:t>Range of biometrics</a:t>
            </a:r>
          </a:p>
          <a:p>
            <a:r>
              <a:rPr lang="en-US" dirty="0" smtClean="0"/>
              <a:t>Cost of deployment of electoral technology</a:t>
            </a:r>
          </a:p>
          <a:p>
            <a:pPr lvl="1"/>
            <a:r>
              <a:rPr lang="en-US" dirty="0" smtClean="0"/>
              <a:t>Phenomenal increase in cost/voter (from Average of $5/ voter to over $10)</a:t>
            </a:r>
          </a:p>
          <a:p>
            <a:pPr lvl="1"/>
            <a:r>
              <a:rPr lang="en-US" dirty="0" smtClean="0"/>
              <a:t>Has led to disenfranchisement of voters in Zambia &amp; Ghana (depressed purchases of equip.)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9581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Technical challenges</a:t>
            </a:r>
          </a:p>
          <a:p>
            <a:pPr lvl="1"/>
            <a:r>
              <a:rPr lang="en-US" dirty="0"/>
              <a:t>Capacity of EMB</a:t>
            </a:r>
          </a:p>
          <a:p>
            <a:pPr lvl="1"/>
            <a:r>
              <a:rPr lang="en-US" dirty="0"/>
              <a:t>Testing challenges</a:t>
            </a:r>
          </a:p>
          <a:p>
            <a:pPr lvl="1"/>
            <a:r>
              <a:rPr lang="en-US" dirty="0"/>
              <a:t>Quality of data</a:t>
            </a:r>
          </a:p>
          <a:p>
            <a:pPr lvl="1"/>
            <a:r>
              <a:rPr lang="en-US" dirty="0"/>
              <a:t>Software/hardware needs</a:t>
            </a:r>
          </a:p>
          <a:p>
            <a:pPr lvl="1"/>
            <a:r>
              <a:rPr lang="en-US" dirty="0"/>
              <a:t>Dirty fingers!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457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654</TotalTime>
  <Words>563</Words>
  <Application>Microsoft Office PowerPoint</Application>
  <PresentationFormat>On-screen Show (4:3)</PresentationFormat>
  <Paragraphs>99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Austin</vt:lpstr>
      <vt:lpstr> The Biometric Voter Registration system in Africa-”</vt:lpstr>
      <vt:lpstr>Principles of voter registration process</vt:lpstr>
      <vt:lpstr>Introduction of the BVR systems in Africa</vt:lpstr>
      <vt:lpstr>Pre-requisites for IT use in voter registration</vt:lpstr>
      <vt:lpstr>Use of BVRs in Africa</vt:lpstr>
      <vt:lpstr>An overview</vt:lpstr>
      <vt:lpstr>        The good story thus far- Case studies of DRC, Ghana, Liberia, Malawi, Mozambique, Senegal, Rwanda, South Africa and Kenya </vt:lpstr>
      <vt:lpstr>Challenges</vt:lpstr>
      <vt:lpstr>Challenges</vt:lpstr>
      <vt:lpstr>Challenges</vt:lpstr>
      <vt:lpstr>Challenges</vt:lpstr>
      <vt:lpstr>Lessons learnt</vt:lpstr>
      <vt:lpstr>Lessons learnt</vt:lpstr>
      <vt:lpstr>Lessons learnt</vt:lpstr>
      <vt:lpstr>Conclusions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ELOG</dc:creator>
  <cp:lastModifiedBy>Data16</cp:lastModifiedBy>
  <cp:revision>22</cp:revision>
  <dcterms:created xsi:type="dcterms:W3CDTF">2016-10-28T08:34:38Z</dcterms:created>
  <dcterms:modified xsi:type="dcterms:W3CDTF">2016-11-01T08:19:12Z</dcterms:modified>
</cp:coreProperties>
</file>